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PT Sans Narrow"/>
      <p:regular r:id="rId27"/>
      <p:bold r:id="rId28"/>
    </p:embeddedFont>
    <p:embeddedFont>
      <p:font typeface="Open Sans Light"/>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D75EF03C-0E99-4C9B-A212-93D9774E9A9D}">
  <a:tblStyle styleId="{D75EF03C-0E99-4C9B-A212-93D9774E9A9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PTSansNarrow-bold.fntdata"/><Relationship Id="rId27" Type="http://schemas.openxmlformats.org/officeDocument/2006/relationships/font" Target="fonts/PTSansNarrow-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penSansLigh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Light-italic.fntdata"/><Relationship Id="rId30" Type="http://schemas.openxmlformats.org/officeDocument/2006/relationships/font" Target="fonts/OpenSansLight-bold.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OpenSansLight-boldItalic.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Shape 6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4" name="Shape 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Kristen Chan – A11503613</a:t>
            </a:r>
            <a:endParaRPr sz="12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Brianda Gutierrez – A10880554</a:t>
            </a:r>
            <a:endParaRPr sz="12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Erik Chau – A99086834</a:t>
            </a:r>
            <a:endParaRPr sz="12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Francisco Ochoa -- A12035504</a:t>
            </a:r>
            <a:endParaRPr sz="12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Julie Chung – A12198485</a:t>
            </a:r>
            <a:endParaRPr sz="1200">
              <a:latin typeface="Times New Roman"/>
              <a:ea typeface="Times New Roman"/>
              <a:cs typeface="Times New Roman"/>
              <a:sym typeface="Times New Roman"/>
            </a:endParaRPr>
          </a:p>
          <a:p>
            <a:pPr indent="0" lvl="0" marL="0" rtl="0">
              <a:lnSpc>
                <a:spcPct val="115000"/>
              </a:lnSpc>
              <a:spcBef>
                <a:spcPts val="0"/>
              </a:spcBef>
              <a:spcAft>
                <a:spcPts val="0"/>
              </a:spcAft>
              <a:buNone/>
            </a:pPr>
            <a:r>
              <a:rPr lang="en" sz="1200">
                <a:latin typeface="Times New Roman"/>
                <a:ea typeface="Times New Roman"/>
                <a:cs typeface="Times New Roman"/>
                <a:sym typeface="Times New Roman"/>
              </a:rPr>
              <a:t>Stephanie Ramos - A11254163</a:t>
            </a:r>
            <a:endParaRPr sz="1200">
              <a:latin typeface="Times New Roman"/>
              <a:ea typeface="Times New Roman"/>
              <a:cs typeface="Times New Roman"/>
              <a:sym typeface="Times New Roman"/>
            </a:endParaRPr>
          </a:p>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Shape 1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Shape 1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600"/>
              </a:spcBef>
              <a:spcAft>
                <a:spcPts val="0"/>
              </a:spcAft>
              <a:buNone/>
            </a:pPr>
            <a:r>
              <a:rPr lang="en" sz="1400">
                <a:latin typeface="Open Sans Light"/>
                <a:ea typeface="Open Sans Light"/>
                <a:cs typeface="Open Sans Light"/>
                <a:sym typeface="Open Sans Light"/>
              </a:rPr>
              <a:t>NEEDFINDING</a:t>
            </a:r>
            <a:endParaRPr sz="1400">
              <a:latin typeface="Open Sans Light"/>
              <a:ea typeface="Open Sans Light"/>
              <a:cs typeface="Open Sans Light"/>
              <a:sym typeface="Open Sans Light"/>
            </a:endParaRPr>
          </a:p>
          <a:p>
            <a:pPr indent="-317500" lvl="0" marL="457200" rtl="0">
              <a:lnSpc>
                <a:spcPct val="115000"/>
              </a:lnSpc>
              <a:spcBef>
                <a:spcPts val="1100"/>
              </a:spcBef>
              <a:spcAft>
                <a:spcPts val="0"/>
              </a:spcAft>
              <a:buSzPts val="1400"/>
              <a:buFont typeface="Open Sans Light"/>
              <a:buChar char="●"/>
            </a:pPr>
            <a:r>
              <a:rPr lang="en" sz="1400">
                <a:latin typeface="Open Sans Light"/>
                <a:ea typeface="Open Sans Light"/>
                <a:cs typeface="Open Sans Light"/>
                <a:sym typeface="Open Sans Light"/>
              </a:rPr>
              <a:t>Mapped certain locations of activities in blue. </a:t>
            </a:r>
            <a:endParaRPr sz="1400">
              <a:latin typeface="Open Sans Light"/>
              <a:ea typeface="Open Sans Light"/>
              <a:cs typeface="Open Sans Light"/>
              <a:sym typeface="Open Sans Light"/>
            </a:endParaRPr>
          </a:p>
          <a:p>
            <a:pPr indent="-317500" lvl="1" marL="914400" rtl="0">
              <a:lnSpc>
                <a:spcPct val="115000"/>
              </a:lnSpc>
              <a:spcBef>
                <a:spcPts val="0"/>
              </a:spcBef>
              <a:spcAft>
                <a:spcPts val="0"/>
              </a:spcAft>
              <a:buSzPts val="1400"/>
              <a:buFont typeface="Open Sans Light"/>
              <a:buChar char="○"/>
            </a:pPr>
            <a:r>
              <a:rPr lang="en" sz="1400">
                <a:latin typeface="Open Sans Light"/>
                <a:ea typeface="Open Sans Light"/>
                <a:cs typeface="Open Sans Light"/>
                <a:sym typeface="Open Sans Light"/>
              </a:rPr>
              <a:t>Activities &amp; devices converge from these spheres, allowing us to perceive where certain habits are practiced and where they could be improved, refined or eliminated</a:t>
            </a:r>
            <a:endParaRPr sz="1400">
              <a:latin typeface="Open Sans Light"/>
              <a:ea typeface="Open Sans Light"/>
              <a:cs typeface="Open Sans Light"/>
              <a:sym typeface="Open Sans Light"/>
            </a:endParaRPr>
          </a:p>
          <a:p>
            <a:pPr indent="-317500" lvl="0" marL="457200" rtl="0">
              <a:lnSpc>
                <a:spcPct val="115000"/>
              </a:lnSpc>
              <a:spcBef>
                <a:spcPts val="0"/>
              </a:spcBef>
              <a:spcAft>
                <a:spcPts val="0"/>
              </a:spcAft>
              <a:buSzPts val="1400"/>
              <a:buFont typeface="Open Sans Light"/>
              <a:buChar char="●"/>
            </a:pPr>
            <a:r>
              <a:rPr lang="en" sz="1400">
                <a:latin typeface="Open Sans Light"/>
                <a:ea typeface="Open Sans Light"/>
                <a:cs typeface="Open Sans Light"/>
                <a:sym typeface="Open Sans Light"/>
              </a:rPr>
              <a:t>Places marked with asterisks in red are where we found practices that may instill poor climate change effects. </a:t>
            </a:r>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300"/>
              <a:t>Kristen</a:t>
            </a:r>
            <a:endParaRPr sz="1300"/>
          </a:p>
          <a:p>
            <a:pPr indent="0" lvl="0" marL="0">
              <a:spcBef>
                <a:spcPts val="0"/>
              </a:spcBef>
              <a:spcAft>
                <a:spcPts val="0"/>
              </a:spcAft>
              <a:buNone/>
            </a:pPr>
            <a:r>
              <a:t/>
            </a:r>
            <a:endParaRPr sz="1300"/>
          </a:p>
          <a:p>
            <a:pPr indent="0" lvl="0" marL="0">
              <a:spcBef>
                <a:spcPts val="0"/>
              </a:spcBef>
              <a:spcAft>
                <a:spcPts val="0"/>
              </a:spcAft>
              <a:buNone/>
            </a:pPr>
            <a:r>
              <a:rPr lang="en" sz="1300"/>
              <a:t>Because our target audience is students, we wanted to embed our prototype into campus life, specifically, something that could bring students together for a social and educational learning experience</a:t>
            </a:r>
            <a:endParaRPr sz="1300"/>
          </a:p>
          <a:p>
            <a:pPr indent="0" lvl="0" marL="0">
              <a:spcBef>
                <a:spcPts val="0"/>
              </a:spcBef>
              <a:spcAft>
                <a:spcPts val="0"/>
              </a:spcAft>
              <a:buNone/>
            </a:pPr>
            <a:r>
              <a:t/>
            </a:r>
            <a:endParaRPr sz="1300"/>
          </a:p>
          <a:p>
            <a:pPr indent="0" lvl="0" marL="0">
              <a:spcBef>
                <a:spcPts val="0"/>
              </a:spcBef>
              <a:spcAft>
                <a:spcPts val="0"/>
              </a:spcAft>
              <a:buNone/>
            </a:pPr>
            <a:r>
              <a:rPr lang="en" sz="1300"/>
              <a:t>This program would be self-sustaining and organic in that its own members would spread it by word of mouth.</a:t>
            </a:r>
            <a:endParaRPr sz="1300"/>
          </a:p>
          <a:p>
            <a:pPr indent="0" lvl="0" marL="0">
              <a:spcBef>
                <a:spcPts val="0"/>
              </a:spcBef>
              <a:spcAft>
                <a:spcPts val="0"/>
              </a:spcAft>
              <a:buNone/>
            </a:pPr>
            <a:r>
              <a:t/>
            </a:r>
            <a:endParaRPr sz="1300"/>
          </a:p>
          <a:p>
            <a:pPr indent="0" lvl="0" marL="0">
              <a:spcBef>
                <a:spcPts val="0"/>
              </a:spcBef>
              <a:spcAft>
                <a:spcPts val="0"/>
              </a:spcAft>
              <a:buNone/>
            </a:pPr>
            <a:r>
              <a:rPr lang="en" sz="1300"/>
              <a:t>Like other non-profit organizations this workshop would seek to educate students while also engaging in the culture of college life, something students would enjoy while also being beneficial to the climate</a:t>
            </a:r>
            <a:endParaRPr sz="13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600"/>
              </a:spcBef>
              <a:spcAft>
                <a:spcPts val="0"/>
              </a:spcAft>
              <a:buNone/>
            </a:pPr>
            <a:r>
              <a:rPr lang="en" sz="1300">
                <a:latin typeface="Open Sans Light"/>
                <a:ea typeface="Open Sans Light"/>
                <a:cs typeface="Open Sans Light"/>
                <a:sym typeface="Open Sans Light"/>
              </a:rPr>
              <a:t>Through our findings that students were unknowledgeable on climate change, we decided on proposing a required class for all students to take in order to maximize spreading education on climate change. For our first prototype we set up a mock syllabus to present to testers. Testers gave us a lot of positive feed back on the structure of the class especially seeing that guest lecturers would be people like Bill Nye. We tested this syllabus with about 30 field studies and 10 in class studies. We asked students what we could do to make the class more appealing and many said that the grading distribution was a concern to them and that we should make it easier since it would be a required class. We also asked students if they would take the class if it were not a requirement and many said yes. That inspired our second prototype </a:t>
            </a:r>
            <a:endParaRPr sz="1800">
              <a:solidFill>
                <a:schemeClr val="dk2"/>
              </a:solidFill>
              <a:latin typeface="Open Sans"/>
              <a:ea typeface="Open Sans"/>
              <a:cs typeface="Open Sans"/>
              <a:sym typeface="Open Sans"/>
            </a:endParaRPr>
          </a:p>
          <a:p>
            <a:pPr indent="0" lvl="0" marL="0" rtl="0">
              <a:spcBef>
                <a:spcPts val="1100"/>
              </a:spcBef>
              <a:spcAft>
                <a:spcPts val="0"/>
              </a:spcAft>
              <a:buNone/>
            </a:pPr>
            <a:r>
              <a:t/>
            </a:r>
            <a:endParaRPr sz="1300">
              <a:latin typeface="Open Sans Light"/>
              <a:ea typeface="Open Sans Light"/>
              <a:cs typeface="Open Sans Light"/>
              <a:sym typeface="Open Sans Light"/>
            </a:endParaRPr>
          </a:p>
          <a:p>
            <a:pPr indent="0" lvl="0" marL="0" rtl="0">
              <a:spcBef>
                <a:spcPts val="11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t>We decided to test whether students would </a:t>
            </a:r>
            <a:endParaRPr sz="1400"/>
          </a:p>
          <a:p>
            <a:pPr indent="0" lvl="0" marL="0">
              <a:spcBef>
                <a:spcPts val="0"/>
              </a:spcBef>
              <a:spcAft>
                <a:spcPts val="0"/>
              </a:spcAft>
              <a:buNone/>
            </a:pPr>
            <a:r>
              <a:rPr lang="en" sz="1400"/>
              <a:t>1st bullet point:</a:t>
            </a:r>
            <a:endParaRPr sz="1400"/>
          </a:p>
          <a:p>
            <a:pPr indent="-317500" lvl="1" marL="914400" rtl="0">
              <a:lnSpc>
                <a:spcPct val="115000"/>
              </a:lnSpc>
              <a:spcBef>
                <a:spcPts val="0"/>
              </a:spcBef>
              <a:spcAft>
                <a:spcPts val="0"/>
              </a:spcAft>
              <a:buClr>
                <a:schemeClr val="dk2"/>
              </a:buClr>
              <a:buSzPts val="1400"/>
              <a:buFont typeface="Open Sans Light"/>
              <a:buChar char="○"/>
            </a:pPr>
            <a:r>
              <a:rPr lang="en" sz="1400">
                <a:solidFill>
                  <a:schemeClr val="dk2"/>
                </a:solidFill>
                <a:latin typeface="Open Sans Light"/>
                <a:ea typeface="Open Sans Light"/>
                <a:cs typeface="Open Sans Light"/>
                <a:sym typeface="Open Sans Light"/>
              </a:rPr>
              <a:t>Decided to focus on the course description students would read when signing up for classes</a:t>
            </a:r>
            <a:endParaRPr sz="1400">
              <a:solidFill>
                <a:schemeClr val="dk2"/>
              </a:solidFill>
              <a:latin typeface="Open Sans Light"/>
              <a:ea typeface="Open Sans Light"/>
              <a:cs typeface="Open Sans Light"/>
              <a:sym typeface="Open Sans Light"/>
            </a:endParaRPr>
          </a:p>
          <a:p>
            <a:pPr indent="-317500" lvl="1" marL="914400" rtl="0">
              <a:lnSpc>
                <a:spcPct val="115000"/>
              </a:lnSpc>
              <a:spcBef>
                <a:spcPts val="0"/>
              </a:spcBef>
              <a:spcAft>
                <a:spcPts val="0"/>
              </a:spcAft>
              <a:buClr>
                <a:schemeClr val="dk2"/>
              </a:buClr>
              <a:buSzPts val="1400"/>
              <a:buFont typeface="Open Sans Light"/>
              <a:buChar char="○"/>
            </a:pPr>
            <a:r>
              <a:rPr lang="en" sz="1400">
                <a:solidFill>
                  <a:schemeClr val="dk2"/>
                </a:solidFill>
                <a:latin typeface="Open Sans Light"/>
                <a:ea typeface="Open Sans Light"/>
                <a:cs typeface="Open Sans Light"/>
                <a:sym typeface="Open Sans Light"/>
              </a:rPr>
              <a:t>wanted to make the course description as appealing as possible so we compared it to class related to climate change and other GE’s</a:t>
            </a:r>
            <a:endParaRPr sz="1400">
              <a:solidFill>
                <a:schemeClr val="dk2"/>
              </a:solidFill>
              <a:latin typeface="Open Sans Light"/>
              <a:ea typeface="Open Sans Light"/>
              <a:cs typeface="Open Sans Light"/>
              <a:sym typeface="Open Sans Light"/>
            </a:endParaRPr>
          </a:p>
          <a:p>
            <a:pPr indent="0" lvl="0" marL="0" rtl="0">
              <a:spcBef>
                <a:spcPts val="1600"/>
              </a:spcBef>
              <a:spcAft>
                <a:spcPts val="0"/>
              </a:spcAft>
              <a:buNone/>
            </a:pPr>
            <a:r>
              <a:rPr lang="en" sz="1400"/>
              <a:t>2nd bullet point:</a:t>
            </a:r>
            <a:endParaRPr sz="1400"/>
          </a:p>
          <a:p>
            <a:pPr indent="-317500" lvl="1" marL="914400" rtl="0">
              <a:lnSpc>
                <a:spcPct val="115000"/>
              </a:lnSpc>
              <a:spcBef>
                <a:spcPts val="0"/>
              </a:spcBef>
              <a:spcAft>
                <a:spcPts val="0"/>
              </a:spcAft>
              <a:buClr>
                <a:schemeClr val="dk2"/>
              </a:buClr>
              <a:buSzPts val="1400"/>
              <a:buFont typeface="Open Sans Light"/>
              <a:buChar char="○"/>
            </a:pPr>
            <a:r>
              <a:rPr lang="en" sz="1400">
                <a:solidFill>
                  <a:schemeClr val="dk2"/>
                </a:solidFill>
                <a:latin typeface="Open Sans Light"/>
                <a:ea typeface="Open Sans Light"/>
                <a:cs typeface="Open Sans Light"/>
                <a:sym typeface="Open Sans Light"/>
              </a:rPr>
              <a:t>Unfortunately the task itself was not interesting and testers seemed to not take it seriously</a:t>
            </a:r>
            <a:endParaRPr sz="1400">
              <a:solidFill>
                <a:schemeClr val="dk2"/>
              </a:solidFill>
              <a:latin typeface="Open Sans Light"/>
              <a:ea typeface="Open Sans Light"/>
              <a:cs typeface="Open Sans Light"/>
              <a:sym typeface="Open Sans Light"/>
            </a:endParaRPr>
          </a:p>
          <a:p>
            <a:pPr indent="-317500" lvl="1" marL="914400" rtl="0">
              <a:lnSpc>
                <a:spcPct val="115000"/>
              </a:lnSpc>
              <a:spcBef>
                <a:spcPts val="0"/>
              </a:spcBef>
              <a:spcAft>
                <a:spcPts val="0"/>
              </a:spcAft>
              <a:buClr>
                <a:schemeClr val="dk2"/>
              </a:buClr>
              <a:buSzPts val="1400"/>
              <a:buFont typeface="Open Sans Light"/>
              <a:buChar char="○"/>
            </a:pPr>
            <a:r>
              <a:rPr lang="en" sz="1400">
                <a:solidFill>
                  <a:schemeClr val="dk2"/>
                </a:solidFill>
                <a:latin typeface="Open Sans Light"/>
                <a:ea typeface="Open Sans Light"/>
                <a:cs typeface="Open Sans Light"/>
                <a:sym typeface="Open Sans Light"/>
              </a:rPr>
              <a:t>Our course description was also hardly picked as most interesting</a:t>
            </a:r>
            <a:endParaRPr sz="14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00000"/>
              </a:lnSpc>
              <a:spcBef>
                <a:spcPts val="0"/>
              </a:spcBef>
              <a:spcAft>
                <a:spcPts val="0"/>
              </a:spcAft>
              <a:buNone/>
            </a:pPr>
            <a:r>
              <a:rPr lang="en" sz="1200">
                <a:latin typeface="Open Sans Light"/>
                <a:ea typeface="Open Sans Light"/>
                <a:cs typeface="Open Sans Light"/>
                <a:sym typeface="Open Sans Light"/>
              </a:rPr>
              <a:t>Reasons:</a:t>
            </a:r>
            <a:endParaRPr sz="1200">
              <a:latin typeface="Open Sans Light"/>
              <a:ea typeface="Open Sans Light"/>
              <a:cs typeface="Open Sans Light"/>
              <a:sym typeface="Open Sans Light"/>
            </a:endParaRPr>
          </a:p>
          <a:p>
            <a:pPr indent="0" lvl="0" marL="0" rtl="0">
              <a:lnSpc>
                <a:spcPct val="100000"/>
              </a:lnSpc>
              <a:spcBef>
                <a:spcPts val="0"/>
              </a:spcBef>
              <a:spcAft>
                <a:spcPts val="0"/>
              </a:spcAft>
              <a:buNone/>
            </a:pPr>
            <a:r>
              <a:rPr lang="en" sz="1200">
                <a:latin typeface="Open Sans Light"/>
                <a:ea typeface="Open Sans Light"/>
                <a:cs typeface="Open Sans Light"/>
                <a:sym typeface="Open Sans Light"/>
              </a:rPr>
              <a:t>Through testing done, we learned that students prefer to take an easy class over taking a class for conservation, this was witness through multiple suggestions on altering our grade distribution to make it easier for students to fit into their hectic schedules. Although some testers said they would take the class for fun, hardly anyone chose </a:t>
            </a:r>
            <a:endParaRPr sz="1200">
              <a:latin typeface="Open Sans Light"/>
              <a:ea typeface="Open Sans Light"/>
              <a:cs typeface="Open Sans Light"/>
              <a:sym typeface="Open Sans Light"/>
            </a:endParaRPr>
          </a:p>
          <a:p>
            <a:pPr indent="0" lvl="0" marL="0" rtl="0">
              <a:lnSpc>
                <a:spcPct val="100000"/>
              </a:lnSpc>
              <a:spcBef>
                <a:spcPts val="0"/>
              </a:spcBef>
              <a:spcAft>
                <a:spcPts val="0"/>
              </a:spcAft>
              <a:buNone/>
            </a:pPr>
            <a:r>
              <a:rPr lang="en" sz="1200">
                <a:latin typeface="Open Sans Light"/>
                <a:ea typeface="Open Sans Light"/>
                <a:cs typeface="Open Sans Light"/>
                <a:sym typeface="Open Sans Light"/>
              </a:rPr>
              <a:t>Testers of our prototype made it clear that unless the class was a requirement, they would not take the class if it were not easy to achieve an A.</a:t>
            </a:r>
            <a:endParaRPr sz="1200">
              <a:latin typeface="Open Sans Light"/>
              <a:ea typeface="Open Sans Light"/>
              <a:cs typeface="Open Sans Light"/>
              <a:sym typeface="Open Sans Light"/>
            </a:endParaRPr>
          </a:p>
          <a:p>
            <a:pPr indent="0" lvl="0" marL="0" rtl="0">
              <a:lnSpc>
                <a:spcPct val="100000"/>
              </a:lnSpc>
              <a:spcBef>
                <a:spcPts val="0"/>
              </a:spcBef>
              <a:spcAft>
                <a:spcPts val="0"/>
              </a:spcAft>
              <a:buNone/>
            </a:pPr>
            <a:r>
              <a:rPr lang="en" sz="1200">
                <a:latin typeface="Open Sans Light"/>
                <a:ea typeface="Open Sans Light"/>
                <a:cs typeface="Open Sans Light"/>
                <a:sym typeface="Open Sans Light"/>
              </a:rPr>
              <a:t>Instead of scaring students into attending because they may or may not get an A, we understood that providing a relaxed and fun environment would be more effective to getting students to want to learn about climate change. We realized that an interactive course on climate change was too demanding especially since students already have hectic workloads. And although we would not get a turn out as large as threatening students with a grade, we would get students who want to make a change actually come to the workshop.Plus we would be bribing students to attend with food, meet and greet with iconic scientists and offer a hydroflask to everyone who stays till the end!</a:t>
            </a:r>
            <a:endParaRPr sz="1200">
              <a:latin typeface="Open Sans Light"/>
              <a:ea typeface="Open Sans Light"/>
              <a:cs typeface="Open Sans Light"/>
              <a:sym typeface="Open Sans Light"/>
            </a:endParaRPr>
          </a:p>
          <a:p>
            <a:pPr indent="0" lvl="0" marL="0" rtl="0">
              <a:lnSpc>
                <a:spcPct val="100000"/>
              </a:lnSpc>
              <a:spcBef>
                <a:spcPts val="0"/>
              </a:spcBef>
              <a:spcAft>
                <a:spcPts val="0"/>
              </a:spcAft>
              <a:buNone/>
            </a:pPr>
            <a:r>
              <a:t/>
            </a:r>
            <a:endParaRPr sz="1200">
              <a:latin typeface="Open Sans Light"/>
              <a:ea typeface="Open Sans Light"/>
              <a:cs typeface="Open Sans Light"/>
              <a:sym typeface="Open Sans 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400">
                <a:latin typeface="Roboto"/>
                <a:ea typeface="Roboto"/>
                <a:cs typeface="Roboto"/>
                <a:sym typeface="Roboto"/>
              </a:rPr>
              <a:t>Kristen</a:t>
            </a:r>
            <a:endParaRPr sz="1400">
              <a:latin typeface="Roboto"/>
              <a:ea typeface="Roboto"/>
              <a:cs typeface="Roboto"/>
              <a:sym typeface="Roboto"/>
            </a:endParaRPr>
          </a:p>
          <a:p>
            <a:pPr indent="0" lvl="0" marL="0">
              <a:spcBef>
                <a:spcPts val="0"/>
              </a:spcBef>
              <a:spcAft>
                <a:spcPts val="0"/>
              </a:spcAft>
              <a:buNone/>
            </a:pPr>
            <a:r>
              <a:t/>
            </a:r>
            <a:endParaRPr sz="1400">
              <a:latin typeface="Roboto"/>
              <a:ea typeface="Roboto"/>
              <a:cs typeface="Roboto"/>
              <a:sym typeface="Roboto"/>
            </a:endParaRPr>
          </a:p>
          <a:p>
            <a:pPr indent="0" lvl="0" marL="0">
              <a:spcBef>
                <a:spcPts val="0"/>
              </a:spcBef>
              <a:spcAft>
                <a:spcPts val="0"/>
              </a:spcAft>
              <a:buNone/>
            </a:pPr>
            <a:r>
              <a:rPr lang="en" sz="1400">
                <a:latin typeface="Roboto"/>
                <a:ea typeface="Roboto"/>
                <a:cs typeface="Roboto"/>
                <a:sym typeface="Roboto"/>
              </a:rPr>
              <a:t>UCSD has a sustainability center whose mantra is zero waste by 2020.</a:t>
            </a:r>
            <a:r>
              <a:rPr lang="en" sz="1400">
                <a:latin typeface="Roboto"/>
                <a:ea typeface="Roboto"/>
                <a:cs typeface="Roboto"/>
                <a:sym typeface="Roboto"/>
              </a:rPr>
              <a:t> It has action buttons which urge students to lessen ecological footprint.</a:t>
            </a:r>
            <a:endParaRPr sz="1400">
              <a:latin typeface="Roboto"/>
              <a:ea typeface="Roboto"/>
              <a:cs typeface="Roboto"/>
              <a:sym typeface="Roboto"/>
            </a:endParaRPr>
          </a:p>
          <a:p>
            <a:pPr indent="0" lvl="0" marL="0">
              <a:spcBef>
                <a:spcPts val="0"/>
              </a:spcBef>
              <a:spcAft>
                <a:spcPts val="0"/>
              </a:spcAft>
              <a:buNone/>
            </a:pPr>
            <a:r>
              <a:t/>
            </a:r>
            <a:endParaRPr sz="1400">
              <a:latin typeface="Roboto"/>
              <a:ea typeface="Roboto"/>
              <a:cs typeface="Roboto"/>
              <a:sym typeface="Roboto"/>
            </a:endParaRPr>
          </a:p>
          <a:p>
            <a:pPr indent="0" lvl="0" marL="0">
              <a:spcBef>
                <a:spcPts val="0"/>
              </a:spcBef>
              <a:spcAft>
                <a:spcPts val="0"/>
              </a:spcAft>
              <a:buNone/>
            </a:pPr>
            <a:r>
              <a:rPr lang="en" sz="1400">
                <a:latin typeface="Roboto"/>
                <a:ea typeface="Roboto"/>
                <a:cs typeface="Roboto"/>
                <a:sym typeface="Roboto"/>
              </a:rPr>
              <a:t>(</a:t>
            </a:r>
            <a:r>
              <a:rPr lang="en" sz="1400">
                <a:latin typeface="Roboto"/>
                <a:ea typeface="Roboto"/>
                <a:cs typeface="Roboto"/>
                <a:sym typeface="Roboto"/>
              </a:rPr>
              <a:t>Ideally this is what our prototype would reach towards, but we also wanted our solution to be more motivational, student run, and active.)</a:t>
            </a:r>
            <a:endParaRPr sz="1400">
              <a:latin typeface="Roboto"/>
              <a:ea typeface="Roboto"/>
              <a:cs typeface="Roboto"/>
              <a:sym typeface="Roboto"/>
            </a:endParaRPr>
          </a:p>
          <a:p>
            <a:pPr indent="0" lvl="0" marL="0">
              <a:spcBef>
                <a:spcPts val="0"/>
              </a:spcBef>
              <a:spcAft>
                <a:spcPts val="0"/>
              </a:spcAft>
              <a:buNone/>
            </a:pPr>
            <a:r>
              <a:t/>
            </a:r>
            <a:endParaRPr sz="1400">
              <a:latin typeface="Roboto"/>
              <a:ea typeface="Roboto"/>
              <a:cs typeface="Roboto"/>
              <a:sym typeface="Roboto"/>
            </a:endParaRPr>
          </a:p>
          <a:p>
            <a:pPr indent="0" lvl="0" marL="0">
              <a:spcBef>
                <a:spcPts val="0"/>
              </a:spcBef>
              <a:spcAft>
                <a:spcPts val="0"/>
              </a:spcAft>
              <a:buNone/>
            </a:pPr>
            <a:r>
              <a:rPr lang="en" sz="1400">
                <a:latin typeface="Roboto"/>
                <a:ea typeface="Roboto"/>
                <a:cs typeface="Roboto"/>
                <a:sym typeface="Roboto"/>
              </a:rPr>
              <a:t>Under the oceanography institute, </a:t>
            </a:r>
            <a:r>
              <a:rPr lang="en" sz="1400">
                <a:latin typeface="Roboto"/>
                <a:ea typeface="Roboto"/>
                <a:cs typeface="Roboto"/>
                <a:sym typeface="Roboto"/>
              </a:rPr>
              <a:t>Scripps center for climate change impacts and adaptation: provides science-based strategies for adapting to climate change using research</a:t>
            </a:r>
            <a:endParaRPr sz="1400">
              <a:latin typeface="Roboto"/>
              <a:ea typeface="Roboto"/>
              <a:cs typeface="Roboto"/>
              <a:sym typeface="Roboto"/>
            </a:endParaRPr>
          </a:p>
          <a:p>
            <a:pPr indent="0" lvl="0" marL="0">
              <a:spcBef>
                <a:spcPts val="0"/>
              </a:spcBef>
              <a:spcAft>
                <a:spcPts val="0"/>
              </a:spcAft>
              <a:buNone/>
            </a:pPr>
            <a:r>
              <a:t/>
            </a:r>
            <a:endParaRPr sz="1400">
              <a:latin typeface="Roboto"/>
              <a:ea typeface="Roboto"/>
              <a:cs typeface="Roboto"/>
              <a:sym typeface="Roboto"/>
            </a:endParaRPr>
          </a:p>
          <a:p>
            <a:pPr indent="0" lvl="0" marL="0">
              <a:spcBef>
                <a:spcPts val="0"/>
              </a:spcBef>
              <a:spcAft>
                <a:spcPts val="0"/>
              </a:spcAft>
              <a:buNone/>
            </a:pPr>
            <a:r>
              <a:rPr lang="en" sz="1400">
                <a:latin typeface="Roboto"/>
                <a:ea typeface="Roboto"/>
                <a:cs typeface="Roboto"/>
                <a:sym typeface="Roboto"/>
              </a:rPr>
              <a:t>SIO 25: </a:t>
            </a:r>
            <a:r>
              <a:rPr lang="en" sz="1400">
                <a:latin typeface="Roboto"/>
                <a:ea typeface="Roboto"/>
                <a:cs typeface="Roboto"/>
                <a:sym typeface="Roboto"/>
              </a:rPr>
              <a:t>Scripps class on climate change has a solid objective: that students will accurately and effectively relate information on climate change to a general public audience</a:t>
            </a:r>
            <a:endParaRPr sz="1400">
              <a:latin typeface="Roboto"/>
              <a:ea typeface="Roboto"/>
              <a:cs typeface="Roboto"/>
              <a:sym typeface="Roboto"/>
            </a:endParaRPr>
          </a:p>
          <a:p>
            <a:pPr indent="0" lvl="0" marL="0">
              <a:spcBef>
                <a:spcPts val="0"/>
              </a:spcBef>
              <a:spcAft>
                <a:spcPts val="0"/>
              </a:spcAft>
              <a:buNone/>
            </a:pPr>
            <a:r>
              <a:t/>
            </a:r>
            <a:endParaRPr sz="1400">
              <a:latin typeface="Roboto"/>
              <a:ea typeface="Roboto"/>
              <a:cs typeface="Roboto"/>
              <a:sym typeface="Roboto"/>
            </a:endParaRPr>
          </a:p>
          <a:p>
            <a:pPr indent="0" lvl="0" marL="0" rtl="0">
              <a:spcBef>
                <a:spcPts val="0"/>
              </a:spcBef>
              <a:spcAft>
                <a:spcPts val="0"/>
              </a:spcAft>
              <a:buNone/>
            </a:pPr>
            <a:r>
              <a:rPr lang="en" sz="1400">
                <a:latin typeface="Roboto"/>
                <a:ea typeface="Roboto"/>
                <a:cs typeface="Roboto"/>
                <a:sym typeface="Roboto"/>
              </a:rPr>
              <a:t>Many of these features are useful tools but we saw that the best solution would be a combination of a class like sio 25 and the sustainability center, where students are willingly engaged in education and have a chance to make a difference with that knowledge</a:t>
            </a:r>
            <a:endParaRPr sz="1400">
              <a:latin typeface="Roboto"/>
              <a:ea typeface="Roboto"/>
              <a:cs typeface="Roboto"/>
              <a:sym typeface="Roboto"/>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So, for our target audience, we collected data from UCSD undergraduate students</a:t>
            </a:r>
            <a:endParaRPr sz="1400">
              <a:latin typeface="Times New Roman"/>
              <a:ea typeface="Times New Roman"/>
              <a:cs typeface="Times New Roman"/>
              <a:sym typeface="Times New Roman"/>
            </a:endParaRPr>
          </a:p>
          <a:p>
            <a:pPr indent="-317500" lvl="0" marL="457200" rtl="0">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According to statistics from the 2016-2017 school year, there are approximately 35,816 undergraduates split up into male and female demographics</a:t>
            </a:r>
            <a:endParaRPr sz="1400">
              <a:latin typeface="Times New Roman"/>
              <a:ea typeface="Times New Roman"/>
              <a:cs typeface="Times New Roman"/>
              <a:sym typeface="Times New Roman"/>
            </a:endParaRPr>
          </a:p>
          <a:p>
            <a:pPr indent="-317500" lvl="0" marL="457200" rtl="0">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And this included s</a:t>
            </a:r>
            <a:r>
              <a:rPr lang="en" sz="1400">
                <a:latin typeface="Times New Roman"/>
                <a:ea typeface="Times New Roman"/>
                <a:cs typeface="Times New Roman"/>
                <a:sym typeface="Times New Roman"/>
              </a:rPr>
              <a:t>tudents living both on and off campus</a:t>
            </a:r>
            <a:endParaRPr sz="1400">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a:latin typeface="Times New Roman"/>
                <a:ea typeface="Times New Roman"/>
                <a:cs typeface="Times New Roman"/>
                <a:sym typeface="Times New Roman"/>
              </a:rPr>
              <a:t>In terms of psychographics and common tendencies:</a:t>
            </a:r>
            <a:endParaRPr sz="1400">
              <a:latin typeface="Times New Roman"/>
              <a:ea typeface="Times New Roman"/>
              <a:cs typeface="Times New Roman"/>
              <a:sym typeface="Times New Roman"/>
            </a:endParaRPr>
          </a:p>
          <a:p>
            <a:pPr indent="-317500" lvl="0" marL="457200" rtl="0">
              <a:lnSpc>
                <a:spcPct val="115000"/>
              </a:lnSpc>
              <a:spcBef>
                <a:spcPts val="1600"/>
              </a:spcBef>
              <a:spcAft>
                <a:spcPts val="0"/>
              </a:spcAft>
              <a:buSzPts val="1400"/>
              <a:buFont typeface="Times New Roman"/>
              <a:buAutoNum type="arabicParenR"/>
            </a:pPr>
            <a:r>
              <a:rPr lang="en" sz="1400">
                <a:latin typeface="Times New Roman"/>
                <a:ea typeface="Times New Roman"/>
                <a:cs typeface="Times New Roman"/>
                <a:sym typeface="Times New Roman"/>
              </a:rPr>
              <a:t>We found that human beings operate on a very sensory level</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So, the fact that we can’t actually “see” climate change is a key issue as to why it’s seen as a relatively invisible and harmless threat</a:t>
            </a:r>
            <a:endParaRPr sz="1400">
              <a:latin typeface="Times New Roman"/>
              <a:ea typeface="Times New Roman"/>
              <a:cs typeface="Times New Roman"/>
              <a:sym typeface="Times New Roman"/>
            </a:endParaRPr>
          </a:p>
          <a:p>
            <a:pPr indent="-317500" lvl="0" marL="457200" rtl="0">
              <a:lnSpc>
                <a:spcPct val="115000"/>
              </a:lnSpc>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There’s also a natural inclination for imitation and repetition</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The idea of “If everyone else is ignoring something, then so can I”</a:t>
            </a:r>
            <a:endParaRPr sz="1400">
              <a:latin typeface="Times New Roman"/>
              <a:ea typeface="Times New Roman"/>
              <a:cs typeface="Times New Roman"/>
              <a:sym typeface="Times New Roman"/>
            </a:endParaRPr>
          </a:p>
          <a:p>
            <a:pPr indent="-317500" lvl="0" marL="457200" rtl="0">
              <a:lnSpc>
                <a:spcPct val="115000"/>
              </a:lnSpc>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Even though university students generally agree that climate change is real, most still don’t really think about it or understand how much it is affecting their lives</a:t>
            </a:r>
            <a:endParaRPr sz="1400">
              <a:latin typeface="Times New Roman"/>
              <a:ea typeface="Times New Roman"/>
              <a:cs typeface="Times New Roman"/>
              <a:sym typeface="Times New Roman"/>
            </a:endParaRPr>
          </a:p>
          <a:p>
            <a:pPr indent="-317500" lvl="0" marL="457200" rtl="0">
              <a:lnSpc>
                <a:spcPct val="115000"/>
              </a:lnSpc>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And most of all, education always comes first!</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Because of busy and rigorous work schedules, students aren’t willing to be flexible with their time, beyond their predetermined routines and activities</a:t>
            </a:r>
            <a:endParaRPr sz="1400">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400">
                <a:latin typeface="Times New Roman"/>
                <a:ea typeface="Times New Roman"/>
                <a:cs typeface="Times New Roman"/>
                <a:sym typeface="Times New Roman"/>
              </a:rPr>
              <a:t>In terms of relevance, university students were the ideal target audience.</a:t>
            </a:r>
            <a:endParaRPr sz="1400">
              <a:latin typeface="Times New Roman"/>
              <a:ea typeface="Times New Roman"/>
              <a:cs typeface="Times New Roman"/>
              <a:sym typeface="Times New Roman"/>
            </a:endParaRPr>
          </a:p>
          <a:p>
            <a:pPr indent="-317500" lvl="0" marL="457200" rtl="0">
              <a:lnSpc>
                <a:spcPct val="115000"/>
              </a:lnSpc>
              <a:spcBef>
                <a:spcPts val="1600"/>
              </a:spcBef>
              <a:spcAft>
                <a:spcPts val="0"/>
              </a:spcAft>
              <a:buSzPts val="1400"/>
              <a:buFont typeface="Times New Roman"/>
              <a:buAutoNum type="arabicParenR"/>
            </a:pPr>
            <a:r>
              <a:rPr lang="en" sz="1400">
                <a:latin typeface="Times New Roman"/>
                <a:ea typeface="Times New Roman"/>
                <a:cs typeface="Times New Roman"/>
                <a:sym typeface="Times New Roman"/>
              </a:rPr>
              <a:t>First and foremost, students are our future!</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They’re the ones who will use their current work to make differences later on, for everyone. Even though opinions vary across campuses, college students all have the ability to make a difference through their own lives</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Undergraduates can now major in environmentally related fields, like environmental science, engineering, or policy</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“students also express their concern for the planet through green majors such as environmental science, sustainability and environmental policy” (Vendituoli)</a:t>
            </a:r>
            <a:endParaRPr sz="1400">
              <a:latin typeface="Times New Roman"/>
              <a:ea typeface="Times New Roman"/>
              <a:cs typeface="Times New Roman"/>
              <a:sym typeface="Times New Roman"/>
            </a:endParaRPr>
          </a:p>
          <a:p>
            <a:pPr indent="-317500" lvl="0" marL="457200" rtl="0">
              <a:lnSpc>
                <a:spcPct val="115000"/>
              </a:lnSpc>
              <a:spcBef>
                <a:spcPts val="0"/>
              </a:spcBef>
              <a:spcAft>
                <a:spcPts val="0"/>
              </a:spcAft>
              <a:buSzPts val="1400"/>
              <a:buFont typeface="Times New Roman"/>
              <a:buAutoNum type="arabicParenR"/>
            </a:pPr>
            <a:r>
              <a:rPr lang="en" sz="1400">
                <a:latin typeface="Times New Roman"/>
                <a:ea typeface="Times New Roman"/>
                <a:cs typeface="Times New Roman"/>
                <a:sym typeface="Times New Roman"/>
              </a:rPr>
              <a:t>A college student body is very large and diverse</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Public universities in the US are known for being pretty radically free and open-minded spaces</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Students are exposed to a lot of different ideologies, standards, and even occupations</a:t>
            </a:r>
            <a:endParaRPr sz="1400">
              <a:latin typeface="Times New Roman"/>
              <a:ea typeface="Times New Roman"/>
              <a:cs typeface="Times New Roman"/>
              <a:sym typeface="Times New Roman"/>
            </a:endParaRPr>
          </a:p>
          <a:p>
            <a:pPr indent="-317500" lvl="1" marL="914400" rtl="0">
              <a:lnSpc>
                <a:spcPct val="115000"/>
              </a:lnSpc>
              <a:spcBef>
                <a:spcPts val="0"/>
              </a:spcBef>
              <a:spcAft>
                <a:spcPts val="0"/>
              </a:spcAft>
              <a:buSzPts val="1400"/>
              <a:buFont typeface="Times New Roman"/>
              <a:buAutoNum type="alphaLcParenR"/>
            </a:pPr>
            <a:r>
              <a:rPr lang="en" sz="1400">
                <a:latin typeface="Times New Roman"/>
                <a:ea typeface="Times New Roman"/>
                <a:cs typeface="Times New Roman"/>
                <a:sym typeface="Times New Roman"/>
              </a:rPr>
              <a:t>“college students represent a unique subset of the population because of their exposure to climate topics in school, recent exposure to catastrophic disaster events, and their position as future leaders and policymakers” (Phillips, et al.)</a:t>
            </a:r>
            <a:endParaRPr sz="1400">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Shape 10"/>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Shape 11"/>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Shape 12"/>
          <p:cNvGrpSpPr/>
          <p:nvPr/>
        </p:nvGrpSpPr>
        <p:grpSpPr>
          <a:xfrm>
            <a:off x="1004144" y="1022025"/>
            <a:ext cx="7136668" cy="152400"/>
            <a:chOff x="1346429" y="1011300"/>
            <a:chExt cx="6452100" cy="152400"/>
          </a:xfrm>
        </p:grpSpPr>
        <p:cxnSp>
          <p:nvCxnSpPr>
            <p:cNvPr id="13" name="Shape 13"/>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Shape 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Shape 15"/>
          <p:cNvGrpSpPr/>
          <p:nvPr/>
        </p:nvGrpSpPr>
        <p:grpSpPr>
          <a:xfrm>
            <a:off x="1004151" y="3969100"/>
            <a:ext cx="7136668" cy="152400"/>
            <a:chOff x="1346435" y="3969088"/>
            <a:chExt cx="6452100" cy="152400"/>
          </a:xfrm>
        </p:grpSpPr>
        <p:cxnSp>
          <p:nvCxnSpPr>
            <p:cNvPr id="16" name="Shape 16"/>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Shape 17"/>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Shape 18"/>
          <p:cNvSpPr txBox="1"/>
          <p:nvPr>
            <p:ph type="ctrTitle"/>
          </p:nvPr>
        </p:nvSpPr>
        <p:spPr>
          <a:xfrm>
            <a:off x="1004150" y="1751764"/>
            <a:ext cx="7136700" cy="1022400"/>
          </a:xfrm>
          <a:prstGeom prst="rect">
            <a:avLst/>
          </a:prstGeom>
        </p:spPr>
        <p:txBody>
          <a:bodyPr anchorCtr="0" anchor="b" bIns="91425" lIns="91425" spcFirstLastPara="1" rIns="91425" wrap="square" tIns="91425"/>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Shape 19"/>
          <p:cNvSpPr txBox="1"/>
          <p:nvPr>
            <p:ph idx="1" type="subTitle"/>
          </p:nvPr>
        </p:nvSpPr>
        <p:spPr>
          <a:xfrm>
            <a:off x="2137225" y="2850039"/>
            <a:ext cx="4870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Shape 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Shape 56"/>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Shape 58"/>
          <p:cNvSpPr txBox="1"/>
          <p:nvPr>
            <p:ph idx="1" type="body"/>
          </p:nvPr>
        </p:nvSpPr>
        <p:spPr>
          <a:xfrm>
            <a:off x="311700" y="299565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Shape 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Shape 22"/>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txBox="1"/>
          <p:nvPr>
            <p:ph type="title"/>
          </p:nvPr>
        </p:nvSpPr>
        <p:spPr>
          <a:xfrm>
            <a:off x="311700" y="814800"/>
            <a:ext cx="8571300" cy="942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Shape 2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Shape 28"/>
          <p:cNvSpPr txBox="1"/>
          <p:nvPr>
            <p:ph idx="1" type="body"/>
          </p:nvPr>
        </p:nvSpPr>
        <p:spPr>
          <a:xfrm>
            <a:off x="311700" y="1266325"/>
            <a:ext cx="8520600" cy="33027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Shape 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Shape 31"/>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Shape 32"/>
          <p:cNvSpPr txBox="1"/>
          <p:nvPr>
            <p:ph idx="1" type="body"/>
          </p:nvPr>
        </p:nvSpPr>
        <p:spPr>
          <a:xfrm>
            <a:off x="3117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Shape 33"/>
          <p:cNvSpPr txBox="1"/>
          <p:nvPr>
            <p:ph idx="2" type="body"/>
          </p:nvPr>
        </p:nvSpPr>
        <p:spPr>
          <a:xfrm>
            <a:off x="4832400" y="1266175"/>
            <a:ext cx="3999900" cy="33027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Shape 36"/>
          <p:cNvSpPr txBox="1"/>
          <p:nvPr>
            <p:ph type="title"/>
          </p:nvPr>
        </p:nvSpPr>
        <p:spPr>
          <a:xfrm>
            <a:off x="311700" y="445025"/>
            <a:ext cx="8520600" cy="707400"/>
          </a:xfrm>
          <a:prstGeom prst="rect">
            <a:avLst/>
          </a:prstGeom>
        </p:spPr>
        <p:txBody>
          <a:bodyPr anchorCtr="0" anchor="t" bIns="91425" lIns="91425" spcFirstLastPara="1" rIns="91425" wrap="square" tIns="91425"/>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Shape 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Shape 3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Shape 40"/>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Shape 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Shape 43"/>
          <p:cNvSpPr txBox="1"/>
          <p:nvPr>
            <p:ph type="title"/>
          </p:nvPr>
        </p:nvSpPr>
        <p:spPr>
          <a:xfrm>
            <a:off x="490250" y="526350"/>
            <a:ext cx="5613600" cy="4090800"/>
          </a:xfrm>
          <a:prstGeom prst="rect">
            <a:avLst/>
          </a:prstGeom>
        </p:spPr>
        <p:txBody>
          <a:bodyPr anchorCtr="0" anchor="ctr" bIns="91425" lIns="91425" spcFirstLastPara="1" rIns="91425" wrap="square" tIns="91425"/>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Shape 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Shape 46"/>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7" name="Shape 47"/>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Shape 48"/>
          <p:cNvSpPr txBox="1"/>
          <p:nvPr>
            <p:ph type="title"/>
          </p:nvPr>
        </p:nvSpPr>
        <p:spPr>
          <a:xfrm>
            <a:off x="265500" y="1039675"/>
            <a:ext cx="4045200" cy="16758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Shape 49"/>
          <p:cNvSpPr txBox="1"/>
          <p:nvPr>
            <p:ph idx="1" type="subTitle"/>
          </p:nvPr>
        </p:nvSpPr>
        <p:spPr>
          <a:xfrm>
            <a:off x="265500" y="27268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Shape 50"/>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Shape 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Shape 53"/>
          <p:cNvSpPr txBox="1"/>
          <p:nvPr>
            <p:ph idx="1" type="body"/>
          </p:nvPr>
        </p:nvSpPr>
        <p:spPr>
          <a:xfrm>
            <a:off x="311700" y="42307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Shape 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Shape 7"/>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16.png"/><Relationship Id="rId6" Type="http://schemas.openxmlformats.org/officeDocument/2006/relationships/image" Target="../media/image10.png"/><Relationship Id="rId7"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24.jpg"/><Relationship Id="rId6"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2.png"/><Relationship Id="rId5"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 Id="rId4" Type="http://schemas.openxmlformats.org/officeDocument/2006/relationships/image" Target="../media/image9.png"/><Relationship Id="rId5"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Shape 66"/>
          <p:cNvSpPr txBox="1"/>
          <p:nvPr>
            <p:ph type="ctrTitle"/>
          </p:nvPr>
        </p:nvSpPr>
        <p:spPr>
          <a:xfrm>
            <a:off x="1003650" y="1476239"/>
            <a:ext cx="7136700" cy="10224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CCIS</a:t>
            </a:r>
            <a:endParaRPr/>
          </a:p>
          <a:p>
            <a:pPr indent="0" lvl="0" marL="0" rtl="0">
              <a:spcBef>
                <a:spcPts val="0"/>
              </a:spcBef>
              <a:spcAft>
                <a:spcPts val="0"/>
              </a:spcAft>
              <a:buNone/>
            </a:pPr>
            <a:r>
              <a:rPr lang="en" sz="1800"/>
              <a:t>(Climate Change IS _______ )</a:t>
            </a:r>
            <a:endParaRPr sz="1800"/>
          </a:p>
        </p:txBody>
      </p:sp>
      <p:sp>
        <p:nvSpPr>
          <p:cNvPr id="67" name="Shape 67"/>
          <p:cNvSpPr txBox="1"/>
          <p:nvPr>
            <p:ph idx="1" type="subTitle"/>
          </p:nvPr>
        </p:nvSpPr>
        <p:spPr>
          <a:xfrm>
            <a:off x="2212950" y="2627975"/>
            <a:ext cx="2412000" cy="1171800"/>
          </a:xfrm>
          <a:prstGeom prst="rect">
            <a:avLst/>
          </a:prstGeom>
        </p:spPr>
        <p:txBody>
          <a:bodyPr anchorCtr="0" anchor="t" bIns="91425" lIns="91425" spcFirstLastPara="1" rIns="91425" wrap="square" tIns="91425">
            <a:noAutofit/>
          </a:bodyPr>
          <a:lstStyle/>
          <a:p>
            <a:pPr indent="0" lvl="0" marL="0" algn="r">
              <a:spcBef>
                <a:spcPts val="0"/>
              </a:spcBef>
              <a:spcAft>
                <a:spcPts val="0"/>
              </a:spcAft>
              <a:buNone/>
            </a:pPr>
            <a:r>
              <a:rPr lang="en" sz="2000"/>
              <a:t>Kristen Chan</a:t>
            </a:r>
            <a:endParaRPr sz="2000"/>
          </a:p>
          <a:p>
            <a:pPr indent="0" lvl="0" marL="0" algn="r">
              <a:spcBef>
                <a:spcPts val="0"/>
              </a:spcBef>
              <a:spcAft>
                <a:spcPts val="0"/>
              </a:spcAft>
              <a:buNone/>
            </a:pPr>
            <a:r>
              <a:rPr lang="en" sz="2000"/>
              <a:t>Julie Chung</a:t>
            </a:r>
            <a:endParaRPr sz="2000"/>
          </a:p>
          <a:p>
            <a:pPr indent="0" lvl="0" marL="0" rtl="0" algn="r">
              <a:spcBef>
                <a:spcPts val="0"/>
              </a:spcBef>
              <a:spcAft>
                <a:spcPts val="0"/>
              </a:spcAft>
              <a:buNone/>
            </a:pPr>
            <a:r>
              <a:rPr lang="en" sz="2000"/>
              <a:t>Francisco Ochoa</a:t>
            </a:r>
            <a:endParaRPr sz="2000"/>
          </a:p>
        </p:txBody>
      </p:sp>
      <p:sp>
        <p:nvSpPr>
          <p:cNvPr id="68" name="Shape 68"/>
          <p:cNvSpPr txBox="1"/>
          <p:nvPr>
            <p:ph idx="1" type="subTitle"/>
          </p:nvPr>
        </p:nvSpPr>
        <p:spPr>
          <a:xfrm>
            <a:off x="4624950" y="2627975"/>
            <a:ext cx="2459400" cy="11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Erik Chau</a:t>
            </a:r>
            <a:endParaRPr sz="2000"/>
          </a:p>
          <a:p>
            <a:pPr indent="0" lvl="0" marL="0" rtl="0" algn="l">
              <a:spcBef>
                <a:spcPts val="0"/>
              </a:spcBef>
              <a:spcAft>
                <a:spcPts val="0"/>
              </a:spcAft>
              <a:buNone/>
            </a:pPr>
            <a:r>
              <a:rPr lang="en" sz="2000"/>
              <a:t>Brianda Gutierrez</a:t>
            </a:r>
            <a:endParaRPr sz="2000"/>
          </a:p>
          <a:p>
            <a:pPr indent="0" lvl="0" marL="0" rtl="0" algn="l">
              <a:spcBef>
                <a:spcPts val="0"/>
              </a:spcBef>
              <a:spcAft>
                <a:spcPts val="0"/>
              </a:spcAft>
              <a:buNone/>
            </a:pPr>
            <a:r>
              <a:rPr lang="en" sz="2000"/>
              <a:t>Stephanie Ramos</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Shape 131"/>
          <p:cNvSpPr txBox="1"/>
          <p:nvPr>
            <p:ph type="title"/>
          </p:nvPr>
        </p:nvSpPr>
        <p:spPr>
          <a:xfrm>
            <a:off x="311700" y="131150"/>
            <a:ext cx="8520600" cy="555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0" lang="en" sz="2400">
                <a:highlight>
                  <a:srgbClr val="FFFFFF"/>
                </a:highlight>
                <a:latin typeface="Open Sans"/>
                <a:ea typeface="Open Sans"/>
                <a:cs typeface="Open Sans"/>
                <a:sym typeface="Open Sans"/>
              </a:rPr>
              <a:t>A Day In the Life of a UCSD Student </a:t>
            </a:r>
            <a:endParaRPr b="0" sz="2400">
              <a:latin typeface="Open Sans"/>
              <a:ea typeface="Open Sans"/>
              <a:cs typeface="Open Sans"/>
              <a:sym typeface="Open Sans"/>
            </a:endParaRPr>
          </a:p>
        </p:txBody>
      </p:sp>
      <p:sp>
        <p:nvSpPr>
          <p:cNvPr id="132" name="Shape 132"/>
          <p:cNvSpPr txBox="1"/>
          <p:nvPr>
            <p:ph idx="1" type="body"/>
          </p:nvPr>
        </p:nvSpPr>
        <p:spPr>
          <a:xfrm>
            <a:off x="4464000" y="530775"/>
            <a:ext cx="4680000" cy="4205100"/>
          </a:xfrm>
          <a:prstGeom prst="rect">
            <a:avLst/>
          </a:prstGeom>
        </p:spPr>
        <p:txBody>
          <a:bodyPr anchorCtr="0" anchor="t" bIns="91425" lIns="91425" spcFirstLastPara="1" rIns="91425" wrap="square" tIns="91425">
            <a:noAutofit/>
          </a:bodyPr>
          <a:lstStyle/>
          <a:p>
            <a:pPr indent="-336550" lvl="0" marL="457200">
              <a:spcBef>
                <a:spcPts val="1000"/>
              </a:spcBef>
              <a:spcAft>
                <a:spcPts val="0"/>
              </a:spcAft>
              <a:buClr>
                <a:srgbClr val="434343"/>
              </a:buClr>
              <a:buSzPts val="1700"/>
              <a:buFont typeface="Open Sans Light"/>
              <a:buChar char="●"/>
            </a:pPr>
            <a:r>
              <a:rPr lang="en" sz="1700">
                <a:solidFill>
                  <a:srgbClr val="434343"/>
                </a:solidFill>
                <a:latin typeface="Open Sans Light"/>
                <a:ea typeface="Open Sans Light"/>
                <a:cs typeface="Open Sans Light"/>
                <a:sym typeface="Open Sans Light"/>
              </a:rPr>
              <a:t>Our Day In the Life Model helped us seek areas of life where students form habits, informing our design development about </a:t>
            </a:r>
            <a:r>
              <a:rPr lang="en" sz="1700">
                <a:solidFill>
                  <a:srgbClr val="434343"/>
                </a:solidFill>
                <a:latin typeface="Open Sans Light"/>
                <a:ea typeface="Open Sans Light"/>
                <a:cs typeface="Open Sans Light"/>
                <a:sym typeface="Open Sans Light"/>
              </a:rPr>
              <a:t>practices in daily activity and where they could be improved, refined or eliminated.</a:t>
            </a:r>
            <a:endParaRPr sz="1700">
              <a:solidFill>
                <a:srgbClr val="434343"/>
              </a:solidFill>
              <a:latin typeface="Open Sans Light"/>
              <a:ea typeface="Open Sans Light"/>
              <a:cs typeface="Open Sans Light"/>
              <a:sym typeface="Open Sans Light"/>
            </a:endParaRPr>
          </a:p>
          <a:p>
            <a:pPr indent="-336550" lvl="0" marL="457200" rtl="0">
              <a:spcBef>
                <a:spcPts val="1600"/>
              </a:spcBef>
              <a:spcAft>
                <a:spcPts val="0"/>
              </a:spcAft>
              <a:buClr>
                <a:srgbClr val="434343"/>
              </a:buClr>
              <a:buSzPts val="1700"/>
              <a:buFont typeface="Open Sans Light"/>
              <a:buChar char="●"/>
            </a:pPr>
            <a:r>
              <a:rPr lang="en" sz="1700">
                <a:solidFill>
                  <a:srgbClr val="434343"/>
                </a:solidFill>
                <a:latin typeface="Open Sans Light"/>
                <a:ea typeface="Open Sans Light"/>
                <a:cs typeface="Open Sans Light"/>
                <a:sym typeface="Open Sans Light"/>
              </a:rPr>
              <a:t>Locations: lecture halls, dining halls, library, etc. </a:t>
            </a:r>
            <a:endParaRPr sz="1700">
              <a:solidFill>
                <a:srgbClr val="434343"/>
              </a:solidFill>
              <a:latin typeface="Open Sans Light"/>
              <a:ea typeface="Open Sans Light"/>
              <a:cs typeface="Open Sans Light"/>
              <a:sym typeface="Open Sans Light"/>
            </a:endParaRPr>
          </a:p>
          <a:p>
            <a:pPr indent="-336550" lvl="0" marL="457200" rtl="0">
              <a:spcBef>
                <a:spcPts val="1100"/>
              </a:spcBef>
              <a:spcAft>
                <a:spcPts val="1100"/>
              </a:spcAft>
              <a:buClr>
                <a:srgbClr val="434343"/>
              </a:buClr>
              <a:buSzPts val="1700"/>
              <a:buFont typeface="Open Sans Light"/>
              <a:buChar char="●"/>
            </a:pPr>
            <a:r>
              <a:rPr lang="en" sz="1700">
                <a:solidFill>
                  <a:srgbClr val="434343"/>
                </a:solidFill>
                <a:latin typeface="Open Sans Light"/>
                <a:ea typeface="Open Sans Light"/>
                <a:cs typeface="Open Sans Light"/>
                <a:sym typeface="Open Sans Light"/>
              </a:rPr>
              <a:t>Could see our target problem to begin a solution design in accordance with these places, practices, devices and programs used or performed by UCSD students</a:t>
            </a:r>
            <a:endParaRPr sz="1700">
              <a:solidFill>
                <a:srgbClr val="434343"/>
              </a:solidFill>
              <a:latin typeface="Open Sans Light"/>
              <a:ea typeface="Open Sans Light"/>
              <a:cs typeface="Open Sans Light"/>
              <a:sym typeface="Open Sans Light"/>
            </a:endParaRPr>
          </a:p>
        </p:txBody>
      </p:sp>
      <p:pic>
        <p:nvPicPr>
          <p:cNvPr id="133" name="Shape 133"/>
          <p:cNvPicPr preferRelativeResize="0"/>
          <p:nvPr/>
        </p:nvPicPr>
        <p:blipFill rotWithShape="1">
          <a:blip r:embed="rId3">
            <a:alphaModFix/>
          </a:blip>
          <a:srcRect b="6454" l="0" r="1009" t="8619"/>
          <a:stretch/>
        </p:blipFill>
        <p:spPr>
          <a:xfrm>
            <a:off x="82825" y="1027525"/>
            <a:ext cx="4552151" cy="30884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Shape 138"/>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TESTING</a:t>
            </a:r>
            <a:endParaRPr/>
          </a:p>
          <a:p>
            <a:pPr indent="0" lvl="0" marL="0">
              <a:spcBef>
                <a:spcPts val="0"/>
              </a:spcBef>
              <a:spcAft>
                <a:spcPts val="0"/>
              </a:spcAft>
              <a:buNone/>
            </a:pPr>
            <a:r>
              <a:rPr lang="en"/>
              <a:t>&amp;</a:t>
            </a:r>
            <a:endParaRPr/>
          </a:p>
          <a:p>
            <a:pPr indent="0" lvl="0" marL="0" rtl="0">
              <a:spcBef>
                <a:spcPts val="0"/>
              </a:spcBef>
              <a:spcAft>
                <a:spcPts val="0"/>
              </a:spcAft>
              <a:buNone/>
            </a:pPr>
            <a:r>
              <a:rPr lang="en"/>
              <a:t>SOLUTION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Shape 143"/>
          <p:cNvSpPr txBox="1"/>
          <p:nvPr>
            <p:ph type="title"/>
          </p:nvPr>
        </p:nvSpPr>
        <p:spPr>
          <a:xfrm>
            <a:off x="226500" y="1146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3500">
                <a:highlight>
                  <a:srgbClr val="FFFFFF"/>
                </a:highlight>
              </a:rPr>
              <a:t>System</a:t>
            </a:r>
            <a:endParaRPr sz="3500"/>
          </a:p>
        </p:txBody>
      </p:sp>
      <p:pic>
        <p:nvPicPr>
          <p:cNvPr descr="Image result for ucsd students" id="144" name="Shape 144"/>
          <p:cNvPicPr preferRelativeResize="0"/>
          <p:nvPr/>
        </p:nvPicPr>
        <p:blipFill rotWithShape="1">
          <a:blip r:embed="rId3">
            <a:alphaModFix/>
          </a:blip>
          <a:srcRect b="0" l="5220" r="1556" t="7330"/>
          <a:stretch/>
        </p:blipFill>
        <p:spPr>
          <a:xfrm>
            <a:off x="3760025" y="1030400"/>
            <a:ext cx="5231575" cy="3479475"/>
          </a:xfrm>
          <a:prstGeom prst="rect">
            <a:avLst/>
          </a:prstGeom>
          <a:noFill/>
          <a:ln>
            <a:noFill/>
          </a:ln>
        </p:spPr>
      </p:pic>
      <p:sp>
        <p:nvSpPr>
          <p:cNvPr id="145" name="Shape 145"/>
          <p:cNvSpPr/>
          <p:nvPr/>
        </p:nvSpPr>
        <p:spPr>
          <a:xfrm>
            <a:off x="183400" y="961550"/>
            <a:ext cx="3307500" cy="11127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EDUCATIONAL</a:t>
            </a:r>
            <a:endParaRPr b="1" sz="2500">
              <a:solidFill>
                <a:srgbClr val="434343"/>
              </a:solidFill>
              <a:latin typeface="Open Sans"/>
              <a:ea typeface="Open Sans"/>
              <a:cs typeface="Open Sans"/>
              <a:sym typeface="Open Sans"/>
            </a:endParaRPr>
          </a:p>
        </p:txBody>
      </p:sp>
      <p:sp>
        <p:nvSpPr>
          <p:cNvPr id="146" name="Shape 146"/>
          <p:cNvSpPr/>
          <p:nvPr/>
        </p:nvSpPr>
        <p:spPr>
          <a:xfrm>
            <a:off x="183400" y="2213775"/>
            <a:ext cx="3307500" cy="11127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CULTURAL</a:t>
            </a:r>
            <a:endParaRPr b="1" sz="2500">
              <a:solidFill>
                <a:srgbClr val="434343"/>
              </a:solidFill>
              <a:latin typeface="Open Sans"/>
              <a:ea typeface="Open Sans"/>
              <a:cs typeface="Open Sans"/>
              <a:sym typeface="Open Sans"/>
            </a:endParaRPr>
          </a:p>
        </p:txBody>
      </p:sp>
      <p:sp>
        <p:nvSpPr>
          <p:cNvPr id="147" name="Shape 147"/>
          <p:cNvSpPr/>
          <p:nvPr/>
        </p:nvSpPr>
        <p:spPr>
          <a:xfrm>
            <a:off x="183400" y="3466000"/>
            <a:ext cx="3307500" cy="11127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ENGAGING</a:t>
            </a:r>
            <a:endParaRPr b="1" sz="2500">
              <a:solidFill>
                <a:srgbClr val="434343"/>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Shape 152"/>
          <p:cNvPicPr preferRelativeResize="0"/>
          <p:nvPr/>
        </p:nvPicPr>
        <p:blipFill rotWithShape="1">
          <a:blip r:embed="rId3">
            <a:alphaModFix/>
          </a:blip>
          <a:srcRect b="34120" l="338" r="0" t="40689"/>
          <a:stretch/>
        </p:blipFill>
        <p:spPr>
          <a:xfrm>
            <a:off x="15475" y="1"/>
            <a:ext cx="9113048" cy="1216276"/>
          </a:xfrm>
          <a:prstGeom prst="rect">
            <a:avLst/>
          </a:prstGeom>
          <a:noFill/>
          <a:ln>
            <a:noFill/>
          </a:ln>
        </p:spPr>
      </p:pic>
      <p:sp>
        <p:nvSpPr>
          <p:cNvPr id="153" name="Shape 153"/>
          <p:cNvSpPr txBox="1"/>
          <p:nvPr>
            <p:ph type="title"/>
          </p:nvPr>
        </p:nvSpPr>
        <p:spPr>
          <a:xfrm>
            <a:off x="6690825" y="0"/>
            <a:ext cx="2503200" cy="629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4000"/>
              <a:t>Prototype 1</a:t>
            </a:r>
            <a:endParaRPr sz="4000"/>
          </a:p>
        </p:txBody>
      </p:sp>
      <p:pic>
        <p:nvPicPr>
          <p:cNvPr id="154" name="Shape 154"/>
          <p:cNvPicPr preferRelativeResize="0"/>
          <p:nvPr/>
        </p:nvPicPr>
        <p:blipFill rotWithShape="1">
          <a:blip r:embed="rId4">
            <a:alphaModFix/>
          </a:blip>
          <a:srcRect b="8908" l="8859" r="11541" t="6575"/>
          <a:stretch/>
        </p:blipFill>
        <p:spPr>
          <a:xfrm>
            <a:off x="15475" y="1216274"/>
            <a:ext cx="1904281" cy="2551151"/>
          </a:xfrm>
          <a:prstGeom prst="rect">
            <a:avLst/>
          </a:prstGeom>
          <a:noFill/>
          <a:ln>
            <a:noFill/>
          </a:ln>
        </p:spPr>
      </p:pic>
      <p:pic>
        <p:nvPicPr>
          <p:cNvPr id="155" name="Shape 155"/>
          <p:cNvPicPr preferRelativeResize="0"/>
          <p:nvPr/>
        </p:nvPicPr>
        <p:blipFill rotWithShape="1">
          <a:blip r:embed="rId5">
            <a:alphaModFix/>
          </a:blip>
          <a:srcRect b="2200" l="8372" r="10180" t="8362"/>
          <a:stretch/>
        </p:blipFill>
        <p:spPr>
          <a:xfrm>
            <a:off x="727200" y="2511625"/>
            <a:ext cx="1801825" cy="2467501"/>
          </a:xfrm>
          <a:prstGeom prst="rect">
            <a:avLst/>
          </a:prstGeom>
          <a:noFill/>
          <a:ln>
            <a:noFill/>
          </a:ln>
        </p:spPr>
      </p:pic>
      <p:sp>
        <p:nvSpPr>
          <p:cNvPr id="156" name="Shape 156"/>
          <p:cNvSpPr txBox="1"/>
          <p:nvPr/>
        </p:nvSpPr>
        <p:spPr>
          <a:xfrm>
            <a:off x="2072150" y="1274325"/>
            <a:ext cx="4048200" cy="3648300"/>
          </a:xfrm>
          <a:prstGeom prst="rect">
            <a:avLst/>
          </a:prstGeom>
          <a:noFill/>
          <a:ln>
            <a:noFill/>
          </a:ln>
        </p:spPr>
        <p:txBody>
          <a:bodyPr anchorCtr="0" anchor="t" bIns="91425" lIns="91425" spcFirstLastPara="1" rIns="91425" wrap="square" tIns="91425">
            <a:noAutofit/>
          </a:bodyPr>
          <a:lstStyle/>
          <a:p>
            <a:pPr indent="-336550" lvl="0" marL="457200" rtl="0">
              <a:lnSpc>
                <a:spcPct val="115000"/>
              </a:lnSpc>
              <a:spcBef>
                <a:spcPts val="0"/>
              </a:spcBef>
              <a:spcAft>
                <a:spcPts val="0"/>
              </a:spcAft>
              <a:buSzPts val="1700"/>
              <a:buFont typeface="Open Sans Light"/>
              <a:buChar char="●"/>
            </a:pPr>
            <a:r>
              <a:rPr lang="en" sz="1700">
                <a:latin typeface="Open Sans Light"/>
                <a:ea typeface="Open Sans Light"/>
                <a:cs typeface="Open Sans Light"/>
                <a:sym typeface="Open Sans Light"/>
              </a:rPr>
              <a:t>Maximize amount of students we could spread our agenda to </a:t>
            </a:r>
            <a:endParaRPr sz="1700">
              <a:latin typeface="Open Sans Light"/>
              <a:ea typeface="Open Sans Light"/>
              <a:cs typeface="Open Sans Light"/>
              <a:sym typeface="Open Sans Light"/>
            </a:endParaRPr>
          </a:p>
          <a:p>
            <a:pPr indent="-336550" lvl="1" marL="914400" rtl="0">
              <a:lnSpc>
                <a:spcPct val="115000"/>
              </a:lnSpc>
              <a:spcBef>
                <a:spcPts val="0"/>
              </a:spcBef>
              <a:spcAft>
                <a:spcPts val="0"/>
              </a:spcAft>
              <a:buSzPts val="1700"/>
              <a:buFont typeface="Open Sans Light"/>
              <a:buChar char="○"/>
            </a:pPr>
            <a:r>
              <a:rPr lang="en" sz="1700">
                <a:latin typeface="Open Sans Light"/>
                <a:ea typeface="Open Sans Light"/>
                <a:cs typeface="Open Sans Light"/>
                <a:sym typeface="Open Sans Light"/>
              </a:rPr>
              <a:t>Decided on a required class</a:t>
            </a:r>
            <a:endParaRPr sz="1700">
              <a:latin typeface="Open Sans Light"/>
              <a:ea typeface="Open Sans Light"/>
              <a:cs typeface="Open Sans Light"/>
              <a:sym typeface="Open Sans Light"/>
            </a:endParaRPr>
          </a:p>
          <a:p>
            <a:pPr indent="-336550" lvl="2" marL="1371600" rtl="0">
              <a:lnSpc>
                <a:spcPct val="115000"/>
              </a:lnSpc>
              <a:spcBef>
                <a:spcPts val="0"/>
              </a:spcBef>
              <a:spcAft>
                <a:spcPts val="0"/>
              </a:spcAft>
              <a:buSzPts val="1700"/>
              <a:buFont typeface="Open Sans Light"/>
              <a:buChar char="■"/>
            </a:pPr>
            <a:r>
              <a:rPr lang="en" sz="1700">
                <a:latin typeface="Open Sans Light"/>
                <a:ea typeface="Open Sans Light"/>
                <a:cs typeface="Open Sans Light"/>
                <a:sym typeface="Open Sans Light"/>
              </a:rPr>
              <a:t>With guest lecturers such as:</a:t>
            </a:r>
            <a:endParaRPr sz="1700">
              <a:latin typeface="Open Sans Light"/>
              <a:ea typeface="Open Sans Light"/>
              <a:cs typeface="Open Sans Light"/>
              <a:sym typeface="Open Sans Light"/>
            </a:endParaRPr>
          </a:p>
          <a:p>
            <a:pPr indent="0" lvl="0" marL="0" rtl="0">
              <a:lnSpc>
                <a:spcPct val="115000"/>
              </a:lnSpc>
              <a:spcBef>
                <a:spcPts val="0"/>
              </a:spcBef>
              <a:spcAft>
                <a:spcPts val="0"/>
              </a:spcAft>
              <a:buNone/>
            </a:pPr>
            <a:r>
              <a:t/>
            </a:r>
            <a:endParaRPr sz="1700">
              <a:latin typeface="Open Sans Light"/>
              <a:ea typeface="Open Sans Light"/>
              <a:cs typeface="Open Sans Light"/>
              <a:sym typeface="Open Sans Light"/>
            </a:endParaRPr>
          </a:p>
          <a:p>
            <a:pPr indent="0" lvl="0" marL="0" rtl="0">
              <a:lnSpc>
                <a:spcPct val="115000"/>
              </a:lnSpc>
              <a:spcBef>
                <a:spcPts val="0"/>
              </a:spcBef>
              <a:spcAft>
                <a:spcPts val="0"/>
              </a:spcAft>
              <a:buNone/>
            </a:pPr>
            <a:r>
              <a:t/>
            </a:r>
            <a:endParaRPr sz="1700">
              <a:latin typeface="Open Sans Light"/>
              <a:ea typeface="Open Sans Light"/>
              <a:cs typeface="Open Sans Light"/>
              <a:sym typeface="Open Sans Light"/>
            </a:endParaRPr>
          </a:p>
          <a:p>
            <a:pPr indent="0" lvl="0" marL="0" rtl="0">
              <a:lnSpc>
                <a:spcPct val="115000"/>
              </a:lnSpc>
              <a:spcBef>
                <a:spcPts val="0"/>
              </a:spcBef>
              <a:spcAft>
                <a:spcPts val="0"/>
              </a:spcAft>
              <a:buNone/>
            </a:pPr>
            <a:r>
              <a:t/>
            </a:r>
            <a:endParaRPr sz="1700">
              <a:latin typeface="Open Sans Light"/>
              <a:ea typeface="Open Sans Light"/>
              <a:cs typeface="Open Sans Light"/>
              <a:sym typeface="Open Sans Light"/>
            </a:endParaRPr>
          </a:p>
          <a:p>
            <a:pPr indent="-336550" lvl="1" marL="914400" rtl="0">
              <a:lnSpc>
                <a:spcPct val="115000"/>
              </a:lnSpc>
              <a:spcBef>
                <a:spcPts val="0"/>
              </a:spcBef>
              <a:spcAft>
                <a:spcPts val="0"/>
              </a:spcAft>
              <a:buSzPts val="1700"/>
              <a:buFont typeface="Open Sans Light"/>
              <a:buChar char="○"/>
            </a:pPr>
            <a:r>
              <a:rPr lang="en" sz="1700">
                <a:latin typeface="Open Sans Light"/>
                <a:ea typeface="Open Sans Light"/>
                <a:cs typeface="Open Sans Light"/>
                <a:sym typeface="Open Sans Light"/>
              </a:rPr>
              <a:t>Learn specifics about causes of climate change &amp; what to do to reduce ecological footprint</a:t>
            </a:r>
            <a:endParaRPr sz="1700">
              <a:latin typeface="Open Sans Light"/>
              <a:ea typeface="Open Sans Light"/>
              <a:cs typeface="Open Sans Light"/>
              <a:sym typeface="Open Sans Light"/>
            </a:endParaRPr>
          </a:p>
        </p:txBody>
      </p:sp>
      <p:pic>
        <p:nvPicPr>
          <p:cNvPr id="157" name="Shape 157"/>
          <p:cNvPicPr preferRelativeResize="0"/>
          <p:nvPr/>
        </p:nvPicPr>
        <p:blipFill rotWithShape="1">
          <a:blip r:embed="rId6">
            <a:alphaModFix/>
          </a:blip>
          <a:srcRect b="29745" l="27255" r="16348" t="14100"/>
          <a:stretch/>
        </p:blipFill>
        <p:spPr>
          <a:xfrm>
            <a:off x="3945512" y="2623350"/>
            <a:ext cx="715775" cy="950250"/>
          </a:xfrm>
          <a:prstGeom prst="rect">
            <a:avLst/>
          </a:prstGeom>
          <a:noFill/>
          <a:ln>
            <a:noFill/>
          </a:ln>
        </p:spPr>
      </p:pic>
      <p:pic>
        <p:nvPicPr>
          <p:cNvPr id="158" name="Shape 158"/>
          <p:cNvPicPr preferRelativeResize="0"/>
          <p:nvPr/>
        </p:nvPicPr>
        <p:blipFill rotWithShape="1">
          <a:blip r:embed="rId7">
            <a:alphaModFix/>
          </a:blip>
          <a:srcRect b="14145" l="3522" r="3522" t="3278"/>
          <a:stretch/>
        </p:blipFill>
        <p:spPr>
          <a:xfrm>
            <a:off x="4891450" y="2636025"/>
            <a:ext cx="715774" cy="924897"/>
          </a:xfrm>
          <a:prstGeom prst="rect">
            <a:avLst/>
          </a:prstGeom>
          <a:noFill/>
          <a:ln>
            <a:noFill/>
          </a:ln>
        </p:spPr>
      </p:pic>
      <p:sp>
        <p:nvSpPr>
          <p:cNvPr id="159" name="Shape 159"/>
          <p:cNvSpPr txBox="1"/>
          <p:nvPr/>
        </p:nvSpPr>
        <p:spPr>
          <a:xfrm>
            <a:off x="6077750" y="1081000"/>
            <a:ext cx="3190500" cy="34707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1600">
                <a:latin typeface="Open Sans Light"/>
                <a:ea typeface="Open Sans Light"/>
                <a:cs typeface="Open Sans Light"/>
                <a:sym typeface="Open Sans Light"/>
              </a:rPr>
              <a:t>Testing:</a:t>
            </a:r>
            <a:endParaRPr sz="1600">
              <a:latin typeface="Open Sans Light"/>
              <a:ea typeface="Open Sans Light"/>
              <a:cs typeface="Open Sans Light"/>
              <a:sym typeface="Open Sans Light"/>
            </a:endParaRPr>
          </a:p>
          <a:p>
            <a:pPr indent="-330200" lvl="0" marL="457200" rtl="0">
              <a:spcBef>
                <a:spcPts val="1100"/>
              </a:spcBef>
              <a:spcAft>
                <a:spcPts val="0"/>
              </a:spcAft>
              <a:buSzPts val="1600"/>
              <a:buFont typeface="Times New Roman"/>
              <a:buChar char="●"/>
            </a:pPr>
            <a:r>
              <a:rPr lang="en" sz="1600">
                <a:latin typeface="Open Sans Light"/>
                <a:ea typeface="Open Sans Light"/>
                <a:cs typeface="Open Sans Light"/>
                <a:sym typeface="Open Sans Light"/>
              </a:rPr>
              <a:t>embodied student’s interests. </a:t>
            </a:r>
            <a:endParaRPr sz="1600">
              <a:latin typeface="Open Sans Light"/>
              <a:ea typeface="Open Sans Light"/>
              <a:cs typeface="Open Sans Light"/>
              <a:sym typeface="Open Sans Light"/>
            </a:endParaRPr>
          </a:p>
          <a:p>
            <a:pPr indent="-330200" lvl="0" marL="457200" rtl="0">
              <a:spcBef>
                <a:spcPts val="1100"/>
              </a:spcBef>
              <a:spcAft>
                <a:spcPts val="0"/>
              </a:spcAft>
              <a:buSzPts val="1600"/>
              <a:buFont typeface="Open Sans Light"/>
              <a:buChar char="●"/>
            </a:pPr>
            <a:r>
              <a:rPr lang="en" sz="1600">
                <a:latin typeface="Open Sans Light"/>
                <a:ea typeface="Open Sans Light"/>
                <a:cs typeface="Open Sans Light"/>
                <a:sym typeface="Open Sans Light"/>
              </a:rPr>
              <a:t>engagement, interaction and real-life experience</a:t>
            </a:r>
            <a:br>
              <a:rPr lang="en" sz="1600">
                <a:latin typeface="Open Sans Light"/>
                <a:ea typeface="Open Sans Light"/>
                <a:cs typeface="Open Sans Light"/>
                <a:sym typeface="Open Sans Light"/>
              </a:rPr>
            </a:br>
            <a:endParaRPr sz="1600">
              <a:latin typeface="Open Sans Light"/>
              <a:ea typeface="Open Sans Light"/>
              <a:cs typeface="Open Sans Light"/>
              <a:sym typeface="Open Sans Light"/>
            </a:endParaRPr>
          </a:p>
          <a:p>
            <a:pPr indent="-330200" lvl="0" marL="457200" rtl="0">
              <a:spcBef>
                <a:spcPts val="0"/>
              </a:spcBef>
              <a:spcAft>
                <a:spcPts val="0"/>
              </a:spcAft>
              <a:buSzPts val="1600"/>
              <a:buFont typeface="Open Sans Light"/>
              <a:buChar char="●"/>
            </a:pPr>
            <a:r>
              <a:rPr lang="en" sz="1600">
                <a:latin typeface="Open Sans Light"/>
                <a:ea typeface="Open Sans Light"/>
                <a:cs typeface="Open Sans Light"/>
                <a:sym typeface="Open Sans Light"/>
              </a:rPr>
              <a:t>30 field studies</a:t>
            </a:r>
            <a:endParaRPr sz="1600">
              <a:latin typeface="Open Sans Light"/>
              <a:ea typeface="Open Sans Light"/>
              <a:cs typeface="Open Sans Light"/>
              <a:sym typeface="Open Sans Light"/>
            </a:endParaRPr>
          </a:p>
          <a:p>
            <a:pPr indent="0" lvl="0" marL="0" rtl="0">
              <a:spcBef>
                <a:spcPts val="0"/>
              </a:spcBef>
              <a:spcAft>
                <a:spcPts val="0"/>
              </a:spcAft>
              <a:buNone/>
            </a:pPr>
            <a:r>
              <a:t/>
            </a:r>
            <a:endParaRPr sz="1600">
              <a:latin typeface="Open Sans Light"/>
              <a:ea typeface="Open Sans Light"/>
              <a:cs typeface="Open Sans Light"/>
              <a:sym typeface="Open Sans Light"/>
            </a:endParaRPr>
          </a:p>
          <a:p>
            <a:pPr indent="-330200" lvl="0" marL="457200" rtl="0">
              <a:spcBef>
                <a:spcPts val="0"/>
              </a:spcBef>
              <a:spcAft>
                <a:spcPts val="0"/>
              </a:spcAft>
              <a:buSzPts val="1600"/>
              <a:buFont typeface="Open Sans Light"/>
              <a:buChar char="●"/>
            </a:pPr>
            <a:r>
              <a:rPr lang="en" sz="1600">
                <a:latin typeface="Open Sans Light"/>
                <a:ea typeface="Open Sans Light"/>
                <a:cs typeface="Open Sans Light"/>
                <a:sym typeface="Open Sans Light"/>
              </a:rPr>
              <a:t>10 in-class studies</a:t>
            </a:r>
            <a:endParaRPr sz="1600">
              <a:latin typeface="Open Sans Light"/>
              <a:ea typeface="Open Sans Light"/>
              <a:cs typeface="Open Sans Light"/>
              <a:sym typeface="Open Sa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Shape 164"/>
          <p:cNvPicPr preferRelativeResize="0"/>
          <p:nvPr/>
        </p:nvPicPr>
        <p:blipFill rotWithShape="1">
          <a:blip r:embed="rId3">
            <a:alphaModFix/>
          </a:blip>
          <a:srcRect b="4512" l="0" r="0" t="54238"/>
          <a:stretch/>
        </p:blipFill>
        <p:spPr>
          <a:xfrm>
            <a:off x="0" y="0"/>
            <a:ext cx="9144000" cy="1143150"/>
          </a:xfrm>
          <a:prstGeom prst="rect">
            <a:avLst/>
          </a:prstGeom>
          <a:noFill/>
          <a:ln>
            <a:noFill/>
          </a:ln>
        </p:spPr>
      </p:pic>
      <p:sp>
        <p:nvSpPr>
          <p:cNvPr id="165" name="Shape 165"/>
          <p:cNvSpPr txBox="1"/>
          <p:nvPr>
            <p:ph type="title"/>
          </p:nvPr>
        </p:nvSpPr>
        <p:spPr>
          <a:xfrm>
            <a:off x="69950" y="217875"/>
            <a:ext cx="26085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4000"/>
              <a:t>Prototype 2</a:t>
            </a:r>
            <a:endParaRPr sz="4000"/>
          </a:p>
        </p:txBody>
      </p:sp>
      <p:sp>
        <p:nvSpPr>
          <p:cNvPr id="166" name="Shape 166"/>
          <p:cNvSpPr txBox="1"/>
          <p:nvPr>
            <p:ph idx="1" type="body"/>
          </p:nvPr>
        </p:nvSpPr>
        <p:spPr>
          <a:xfrm>
            <a:off x="4193375" y="1132450"/>
            <a:ext cx="4950600" cy="3778200"/>
          </a:xfrm>
          <a:prstGeom prst="rect">
            <a:avLst/>
          </a:prstGeom>
        </p:spPr>
        <p:txBody>
          <a:bodyPr anchorCtr="0" anchor="t" bIns="91425" lIns="91425" spcFirstLastPara="1" rIns="91425" wrap="square" tIns="91425">
            <a:noAutofit/>
          </a:bodyPr>
          <a:lstStyle/>
          <a:p>
            <a:pPr indent="-317500" lvl="0" marL="457200" rtl="0">
              <a:lnSpc>
                <a:spcPct val="100000"/>
              </a:lnSpc>
              <a:spcBef>
                <a:spcPts val="0"/>
              </a:spcBef>
              <a:spcAft>
                <a:spcPts val="0"/>
              </a:spcAft>
              <a:buSzPts val="1400"/>
              <a:buFont typeface="Open Sans Light"/>
              <a:buChar char="●"/>
            </a:pPr>
            <a:r>
              <a:rPr lang="en" sz="1400">
                <a:solidFill>
                  <a:srgbClr val="000000"/>
                </a:solidFill>
                <a:latin typeface="Open Sans Light"/>
                <a:ea typeface="Open Sans Light"/>
                <a:cs typeface="Open Sans Light"/>
                <a:sym typeface="Open Sans Light"/>
              </a:rPr>
              <a:t>Embodied </a:t>
            </a:r>
            <a:r>
              <a:rPr b="1" lang="en" sz="1400">
                <a:solidFill>
                  <a:srgbClr val="000000"/>
                </a:solidFill>
              </a:rPr>
              <a:t>student’s interests</a:t>
            </a:r>
            <a:r>
              <a:rPr lang="en" sz="1400">
                <a:solidFill>
                  <a:srgbClr val="000000"/>
                </a:solidFill>
                <a:latin typeface="Open Sans Light"/>
                <a:ea typeface="Open Sans Light"/>
                <a:cs typeface="Open Sans Light"/>
                <a:sym typeface="Open Sans Light"/>
              </a:rPr>
              <a:t> </a:t>
            </a:r>
            <a:endParaRPr sz="1400">
              <a:solidFill>
                <a:srgbClr val="000000"/>
              </a:solidFill>
              <a:latin typeface="Open Sans Light"/>
              <a:ea typeface="Open Sans Light"/>
              <a:cs typeface="Open Sans Light"/>
              <a:sym typeface="Open Sans Light"/>
            </a:endParaRPr>
          </a:p>
          <a:p>
            <a:pPr indent="-317500" lvl="0" marL="457200" rtl="0">
              <a:lnSpc>
                <a:spcPct val="100000"/>
              </a:lnSpc>
              <a:spcBef>
                <a:spcPts val="1000"/>
              </a:spcBef>
              <a:spcAft>
                <a:spcPts val="0"/>
              </a:spcAft>
              <a:buSzPts val="1400"/>
              <a:buFont typeface="Open Sans Light"/>
              <a:buChar char="●"/>
            </a:pPr>
            <a:r>
              <a:rPr lang="en" sz="1400">
                <a:latin typeface="Open Sans Light"/>
                <a:ea typeface="Open Sans Light"/>
                <a:cs typeface="Open Sans Light"/>
                <a:sym typeface="Open Sans Light"/>
              </a:rPr>
              <a:t>T</a:t>
            </a:r>
            <a:r>
              <a:rPr lang="en" sz="1400">
                <a:latin typeface="Open Sans Light"/>
                <a:ea typeface="Open Sans Light"/>
                <a:cs typeface="Open Sans Light"/>
                <a:sym typeface="Open Sans Light"/>
              </a:rPr>
              <a:t>esters concerned about a required class, decided to stray away from distraction of grades</a:t>
            </a:r>
            <a:endParaRPr sz="1400">
              <a:latin typeface="Open Sans Light"/>
              <a:ea typeface="Open Sans Light"/>
              <a:cs typeface="Open Sans Light"/>
              <a:sym typeface="Open Sans Light"/>
            </a:endParaRPr>
          </a:p>
          <a:p>
            <a:pPr indent="-317500" lvl="0" marL="457200" rtl="0">
              <a:lnSpc>
                <a:spcPct val="100000"/>
              </a:lnSpc>
              <a:spcBef>
                <a:spcPts val="1000"/>
              </a:spcBef>
              <a:spcAft>
                <a:spcPts val="0"/>
              </a:spcAft>
              <a:buSzPts val="1400"/>
              <a:buFont typeface="Open Sans Light"/>
              <a:buChar char="●"/>
            </a:pPr>
            <a:r>
              <a:rPr lang="en" sz="1400">
                <a:latin typeface="Open Sans Light"/>
                <a:ea typeface="Open Sans Light"/>
                <a:cs typeface="Open Sans Light"/>
                <a:sym typeface="Open Sans Light"/>
              </a:rPr>
              <a:t>We asked testers to rank course descriptions from most to least interesting</a:t>
            </a:r>
            <a:endParaRPr sz="1400">
              <a:latin typeface="Open Sans Light"/>
              <a:ea typeface="Open Sans Light"/>
              <a:cs typeface="Open Sans Light"/>
              <a:sym typeface="Open Sans Light"/>
            </a:endParaRPr>
          </a:p>
          <a:p>
            <a:pPr indent="-317500" lvl="1" marL="914400" rtl="0">
              <a:lnSpc>
                <a:spcPct val="100000"/>
              </a:lnSpc>
              <a:spcBef>
                <a:spcPts val="1000"/>
              </a:spcBef>
              <a:spcAft>
                <a:spcPts val="0"/>
              </a:spcAft>
              <a:buSzPts val="1400"/>
              <a:buFont typeface="Open Sans Light"/>
              <a:buChar char="○"/>
            </a:pPr>
            <a:r>
              <a:rPr lang="en">
                <a:latin typeface="Open Sans Light"/>
                <a:ea typeface="Open Sans Light"/>
                <a:cs typeface="Open Sans Light"/>
                <a:sym typeface="Open Sans Light"/>
              </a:rPr>
              <a:t>Both online and in person </a:t>
            </a:r>
            <a:endParaRPr>
              <a:latin typeface="Open Sans Light"/>
              <a:ea typeface="Open Sans Light"/>
              <a:cs typeface="Open Sans Light"/>
              <a:sym typeface="Open Sans Light"/>
            </a:endParaRPr>
          </a:p>
          <a:p>
            <a:pPr indent="-317500" lvl="1" marL="914400" rtl="0">
              <a:lnSpc>
                <a:spcPct val="100000"/>
              </a:lnSpc>
              <a:spcBef>
                <a:spcPts val="1000"/>
              </a:spcBef>
              <a:spcAft>
                <a:spcPts val="0"/>
              </a:spcAft>
              <a:buClr>
                <a:srgbClr val="000000"/>
              </a:buClr>
              <a:buSzPts val="1400"/>
              <a:buFont typeface="Open Sans Light"/>
              <a:buChar char="○"/>
            </a:pPr>
            <a:r>
              <a:rPr lang="en">
                <a:solidFill>
                  <a:srgbClr val="000000"/>
                </a:solidFill>
                <a:latin typeface="Open Sans Light"/>
                <a:ea typeface="Open Sans Light"/>
                <a:cs typeface="Open Sans Light"/>
                <a:sym typeface="Open Sans Light"/>
              </a:rPr>
              <a:t>~50 online polls and ~30 field studies on UCSD </a:t>
            </a:r>
            <a:endParaRPr>
              <a:solidFill>
                <a:srgbClr val="000000"/>
              </a:solidFill>
              <a:latin typeface="Open Sans Light"/>
              <a:ea typeface="Open Sans Light"/>
              <a:cs typeface="Open Sans Light"/>
              <a:sym typeface="Open Sans Light"/>
            </a:endParaRPr>
          </a:p>
          <a:p>
            <a:pPr indent="-317500" lvl="0" marL="457200" rtl="0">
              <a:lnSpc>
                <a:spcPct val="100000"/>
              </a:lnSpc>
              <a:spcBef>
                <a:spcPts val="1000"/>
              </a:spcBef>
              <a:spcAft>
                <a:spcPts val="0"/>
              </a:spcAft>
              <a:buClr>
                <a:srgbClr val="000000"/>
              </a:buClr>
              <a:buSzPts val="1400"/>
              <a:buFont typeface="Open Sans Light"/>
              <a:buChar char="●"/>
            </a:pPr>
            <a:r>
              <a:rPr lang="en" sz="1400">
                <a:solidFill>
                  <a:srgbClr val="000000"/>
                </a:solidFill>
                <a:latin typeface="Open Sans Light"/>
                <a:ea typeface="Open Sans Light"/>
                <a:cs typeface="Open Sans Light"/>
                <a:sym typeface="Open Sans Light"/>
              </a:rPr>
              <a:t>Testing: Presenting prototype to students and allowed them to interact with it privately. </a:t>
            </a:r>
            <a:endParaRPr sz="1400">
              <a:solidFill>
                <a:srgbClr val="000000"/>
              </a:solidFill>
              <a:latin typeface="Open Sans Light"/>
              <a:ea typeface="Open Sans Light"/>
              <a:cs typeface="Open Sans Light"/>
              <a:sym typeface="Open Sans Light"/>
            </a:endParaRPr>
          </a:p>
          <a:p>
            <a:pPr indent="-317500" lvl="0" marL="457200" rtl="0">
              <a:lnSpc>
                <a:spcPct val="100000"/>
              </a:lnSpc>
              <a:spcBef>
                <a:spcPts val="1000"/>
              </a:spcBef>
              <a:spcAft>
                <a:spcPts val="0"/>
              </a:spcAft>
              <a:buClr>
                <a:srgbClr val="000000"/>
              </a:buClr>
              <a:buSzPts val="1400"/>
              <a:buFont typeface="Open Sans Light"/>
              <a:buChar char="●"/>
            </a:pPr>
            <a:r>
              <a:rPr lang="en" sz="1400">
                <a:solidFill>
                  <a:srgbClr val="000000"/>
                </a:solidFill>
                <a:latin typeface="Open Sans Light"/>
                <a:ea typeface="Open Sans Light"/>
                <a:cs typeface="Open Sans Light"/>
                <a:sym typeface="Open Sans Light"/>
              </a:rPr>
              <a:t>Was more physically demanding than simply skimming through a mock syllabus. </a:t>
            </a:r>
            <a:endParaRPr sz="1400">
              <a:solidFill>
                <a:srgbClr val="000000"/>
              </a:solidFill>
              <a:latin typeface="Open Sans Light"/>
              <a:ea typeface="Open Sans Light"/>
              <a:cs typeface="Open Sans Light"/>
              <a:sym typeface="Open Sans Light"/>
            </a:endParaRPr>
          </a:p>
          <a:p>
            <a:pPr indent="-317500" lvl="1" marL="914400" rtl="0">
              <a:lnSpc>
                <a:spcPct val="100000"/>
              </a:lnSpc>
              <a:spcBef>
                <a:spcPts val="1000"/>
              </a:spcBef>
              <a:spcAft>
                <a:spcPts val="0"/>
              </a:spcAft>
              <a:buClr>
                <a:srgbClr val="000000"/>
              </a:buClr>
              <a:buSzPts val="1400"/>
              <a:buFont typeface="Open Sans Light"/>
              <a:buChar char="○"/>
            </a:pPr>
            <a:r>
              <a:rPr lang="en">
                <a:solidFill>
                  <a:srgbClr val="000000"/>
                </a:solidFill>
                <a:latin typeface="Open Sans Light"/>
                <a:ea typeface="Open Sans Light"/>
                <a:cs typeface="Open Sans Light"/>
                <a:sym typeface="Open Sans Light"/>
              </a:rPr>
              <a:t>Limitations: having students read more than preferred =  inconsistent feedback.</a:t>
            </a:r>
            <a:endParaRPr>
              <a:latin typeface="Open Sans Light"/>
              <a:ea typeface="Open Sans Light"/>
              <a:cs typeface="Open Sans Light"/>
              <a:sym typeface="Open Sans Light"/>
            </a:endParaRPr>
          </a:p>
        </p:txBody>
      </p:sp>
      <p:pic>
        <p:nvPicPr>
          <p:cNvPr id="167" name="Shape 167"/>
          <p:cNvPicPr preferRelativeResize="0"/>
          <p:nvPr/>
        </p:nvPicPr>
        <p:blipFill rotWithShape="1">
          <a:blip r:embed="rId4">
            <a:alphaModFix/>
          </a:blip>
          <a:srcRect b="48060" l="0" r="0" t="0"/>
          <a:stretch/>
        </p:blipFill>
        <p:spPr>
          <a:xfrm>
            <a:off x="0" y="1186900"/>
            <a:ext cx="2028100" cy="1699350"/>
          </a:xfrm>
          <a:prstGeom prst="rect">
            <a:avLst/>
          </a:prstGeom>
          <a:noFill/>
          <a:ln>
            <a:noFill/>
          </a:ln>
        </p:spPr>
      </p:pic>
      <p:pic>
        <p:nvPicPr>
          <p:cNvPr id="168" name="Shape 168"/>
          <p:cNvPicPr preferRelativeResize="0"/>
          <p:nvPr/>
        </p:nvPicPr>
        <p:blipFill rotWithShape="1">
          <a:blip r:embed="rId5">
            <a:alphaModFix/>
          </a:blip>
          <a:srcRect b="0" l="5317" r="5317" t="0"/>
          <a:stretch/>
        </p:blipFill>
        <p:spPr>
          <a:xfrm>
            <a:off x="244500" y="3022350"/>
            <a:ext cx="3432555" cy="1870276"/>
          </a:xfrm>
          <a:prstGeom prst="rect">
            <a:avLst/>
          </a:prstGeom>
          <a:noFill/>
          <a:ln>
            <a:noFill/>
          </a:ln>
        </p:spPr>
      </p:pic>
      <p:pic>
        <p:nvPicPr>
          <p:cNvPr id="169" name="Shape 169"/>
          <p:cNvPicPr preferRelativeResize="0"/>
          <p:nvPr/>
        </p:nvPicPr>
        <p:blipFill>
          <a:blip r:embed="rId6">
            <a:alphaModFix/>
          </a:blip>
          <a:stretch>
            <a:fillRect/>
          </a:stretch>
        </p:blipFill>
        <p:spPr>
          <a:xfrm>
            <a:off x="2117575" y="1208650"/>
            <a:ext cx="1986325" cy="16558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id="174" name="Shape 174"/>
          <p:cNvPicPr preferRelativeResize="0"/>
          <p:nvPr/>
        </p:nvPicPr>
        <p:blipFill rotWithShape="1">
          <a:blip r:embed="rId3">
            <a:alphaModFix/>
          </a:blip>
          <a:srcRect b="6726" l="4331" r="9387" t="8131"/>
          <a:stretch/>
        </p:blipFill>
        <p:spPr>
          <a:xfrm>
            <a:off x="0" y="597286"/>
            <a:ext cx="2192774" cy="3110214"/>
          </a:xfrm>
          <a:prstGeom prst="rect">
            <a:avLst/>
          </a:prstGeom>
          <a:noFill/>
          <a:ln>
            <a:noFill/>
          </a:ln>
        </p:spPr>
      </p:pic>
      <p:pic>
        <p:nvPicPr>
          <p:cNvPr id="175" name="Shape 175"/>
          <p:cNvPicPr preferRelativeResize="0"/>
          <p:nvPr/>
        </p:nvPicPr>
        <p:blipFill rotWithShape="1">
          <a:blip r:embed="rId4">
            <a:alphaModFix/>
          </a:blip>
          <a:srcRect b="0" l="0" r="0" t="0"/>
          <a:stretch/>
        </p:blipFill>
        <p:spPr>
          <a:xfrm>
            <a:off x="2450900" y="664213"/>
            <a:ext cx="2028100" cy="3128750"/>
          </a:xfrm>
          <a:prstGeom prst="rect">
            <a:avLst/>
          </a:prstGeom>
          <a:noFill/>
          <a:ln>
            <a:noFill/>
          </a:ln>
        </p:spPr>
      </p:pic>
      <p:sp>
        <p:nvSpPr>
          <p:cNvPr id="176" name="Shape 176"/>
          <p:cNvSpPr/>
          <p:nvPr/>
        </p:nvSpPr>
        <p:spPr>
          <a:xfrm>
            <a:off x="1838125" y="2115950"/>
            <a:ext cx="875100" cy="1067100"/>
          </a:xfrm>
          <a:prstGeom prst="mathPlus">
            <a:avLst>
              <a:gd fmla="val 23520" name="adj1"/>
            </a:avLst>
          </a:prstGeom>
          <a:solidFill>
            <a:schemeClr val="accent1"/>
          </a:solid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77" name="Shape 177"/>
          <p:cNvPicPr preferRelativeResize="0"/>
          <p:nvPr/>
        </p:nvPicPr>
        <p:blipFill>
          <a:blip r:embed="rId5">
            <a:alphaModFix/>
          </a:blip>
          <a:stretch>
            <a:fillRect/>
          </a:stretch>
        </p:blipFill>
        <p:spPr>
          <a:xfrm>
            <a:off x="4627075" y="673551"/>
            <a:ext cx="2192775" cy="3550334"/>
          </a:xfrm>
          <a:prstGeom prst="rect">
            <a:avLst/>
          </a:prstGeom>
          <a:noFill/>
          <a:ln>
            <a:noFill/>
          </a:ln>
        </p:spPr>
      </p:pic>
      <p:sp>
        <p:nvSpPr>
          <p:cNvPr id="178" name="Shape 178"/>
          <p:cNvSpPr/>
          <p:nvPr/>
        </p:nvSpPr>
        <p:spPr>
          <a:xfrm>
            <a:off x="4251100" y="2336900"/>
            <a:ext cx="690300" cy="625200"/>
          </a:xfrm>
          <a:prstGeom prst="notchedRightArrow">
            <a:avLst>
              <a:gd fmla="val 50000" name="adj1"/>
              <a:gd fmla="val 50000" name="adj2"/>
            </a:avLst>
          </a:prstGeom>
          <a:solidFill>
            <a:schemeClr val="accent1"/>
          </a:solidFill>
          <a:ln cap="flat" cmpd="sng" w="381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79" name="Shape 179"/>
          <p:cNvSpPr txBox="1"/>
          <p:nvPr>
            <p:ph type="title"/>
          </p:nvPr>
        </p:nvSpPr>
        <p:spPr>
          <a:xfrm>
            <a:off x="736450" y="43725"/>
            <a:ext cx="8520600" cy="7074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Final </a:t>
            </a:r>
            <a:r>
              <a:rPr lang="en">
                <a:solidFill>
                  <a:schemeClr val="lt1"/>
                </a:solidFill>
              </a:rPr>
              <a:t>Prototype</a:t>
            </a:r>
            <a:r>
              <a:rPr lang="en"/>
              <a:t> </a:t>
            </a:r>
            <a:endParaRPr/>
          </a:p>
        </p:txBody>
      </p:sp>
      <p:sp>
        <p:nvSpPr>
          <p:cNvPr id="180" name="Shape 180"/>
          <p:cNvSpPr txBox="1"/>
          <p:nvPr/>
        </p:nvSpPr>
        <p:spPr>
          <a:xfrm>
            <a:off x="6909000" y="953450"/>
            <a:ext cx="2289300" cy="3110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2200">
                <a:solidFill>
                  <a:schemeClr val="lt1"/>
                </a:solidFill>
                <a:latin typeface="Open Sans Light"/>
                <a:ea typeface="Open Sans Light"/>
                <a:cs typeface="Open Sans Light"/>
                <a:sym typeface="Open Sans Light"/>
              </a:rPr>
              <a:t>Final Prototype: Quarterly workshop with iconic guest lecturers, food, raffles, and gifts!</a:t>
            </a:r>
            <a:endParaRPr sz="2200">
              <a:latin typeface="Open Sans Light"/>
              <a:ea typeface="Open Sans Light"/>
              <a:cs typeface="Open Sans Light"/>
              <a:sym typeface="Open Sans Light"/>
            </a:endParaRPr>
          </a:p>
        </p:txBody>
      </p:sp>
      <p:sp>
        <p:nvSpPr>
          <p:cNvPr id="181" name="Shape 181"/>
          <p:cNvSpPr txBox="1"/>
          <p:nvPr/>
        </p:nvSpPr>
        <p:spPr>
          <a:xfrm>
            <a:off x="0" y="3792950"/>
            <a:ext cx="2451000" cy="12522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1600">
                <a:latin typeface="Open Sans Light"/>
                <a:ea typeface="Open Sans Light"/>
                <a:cs typeface="Open Sans Light"/>
                <a:sym typeface="Open Sans Light"/>
              </a:rPr>
              <a:t>Prototype 1: Students were concerned about grading distribution &amp; having a required class</a:t>
            </a:r>
            <a:endParaRPr sz="1600">
              <a:latin typeface="Open Sans Light"/>
              <a:ea typeface="Open Sans Light"/>
              <a:cs typeface="Open Sans Light"/>
              <a:sym typeface="Open Sans Light"/>
            </a:endParaRPr>
          </a:p>
        </p:txBody>
      </p:sp>
      <p:sp>
        <p:nvSpPr>
          <p:cNvPr id="182" name="Shape 182"/>
          <p:cNvSpPr txBox="1"/>
          <p:nvPr/>
        </p:nvSpPr>
        <p:spPr>
          <a:xfrm>
            <a:off x="2377725" y="3792950"/>
            <a:ext cx="2289300" cy="12522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1600">
                <a:latin typeface="Open Sans Light"/>
                <a:ea typeface="Open Sans Light"/>
                <a:cs typeface="Open Sans Light"/>
                <a:sym typeface="Open Sans Light"/>
              </a:rPr>
              <a:t>Prototype 2: </a:t>
            </a:r>
            <a:r>
              <a:rPr lang="en" sz="1600">
                <a:latin typeface="Open Sans Light"/>
                <a:ea typeface="Open Sans Light"/>
                <a:cs typeface="Open Sans Light"/>
                <a:sym typeface="Open Sans Light"/>
              </a:rPr>
              <a:t>Students would chose to take a different class to satisfy GE’s </a:t>
            </a:r>
            <a:endParaRPr sz="1600">
              <a:latin typeface="Open Sans Light"/>
              <a:ea typeface="Open Sans Light"/>
              <a:cs typeface="Open Sans Light"/>
              <a:sym typeface="Open Sans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type="title"/>
          </p:nvPr>
        </p:nvSpPr>
        <p:spPr>
          <a:xfrm>
            <a:off x="311700" y="216425"/>
            <a:ext cx="8520600" cy="707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Competitive Analysis</a:t>
            </a:r>
            <a:endParaRPr/>
          </a:p>
        </p:txBody>
      </p:sp>
      <p:pic>
        <p:nvPicPr>
          <p:cNvPr id="188" name="Shape 188"/>
          <p:cNvPicPr preferRelativeResize="0"/>
          <p:nvPr/>
        </p:nvPicPr>
        <p:blipFill>
          <a:blip r:embed="rId3">
            <a:alphaModFix/>
          </a:blip>
          <a:stretch>
            <a:fillRect/>
          </a:stretch>
        </p:blipFill>
        <p:spPr>
          <a:xfrm>
            <a:off x="3978150" y="838713"/>
            <a:ext cx="2527450" cy="2363414"/>
          </a:xfrm>
          <a:prstGeom prst="rect">
            <a:avLst/>
          </a:prstGeom>
          <a:noFill/>
          <a:ln>
            <a:noFill/>
          </a:ln>
        </p:spPr>
      </p:pic>
      <p:pic>
        <p:nvPicPr>
          <p:cNvPr id="189" name="Shape 189"/>
          <p:cNvPicPr preferRelativeResize="0"/>
          <p:nvPr/>
        </p:nvPicPr>
        <p:blipFill>
          <a:blip r:embed="rId4">
            <a:alphaModFix/>
          </a:blip>
          <a:stretch>
            <a:fillRect/>
          </a:stretch>
        </p:blipFill>
        <p:spPr>
          <a:xfrm>
            <a:off x="6105525" y="614200"/>
            <a:ext cx="3038475" cy="3149950"/>
          </a:xfrm>
          <a:prstGeom prst="rect">
            <a:avLst/>
          </a:prstGeom>
          <a:noFill/>
          <a:ln>
            <a:noFill/>
          </a:ln>
        </p:spPr>
      </p:pic>
      <p:pic>
        <p:nvPicPr>
          <p:cNvPr id="190" name="Shape 190"/>
          <p:cNvPicPr preferRelativeResize="0"/>
          <p:nvPr/>
        </p:nvPicPr>
        <p:blipFill>
          <a:blip r:embed="rId5">
            <a:alphaModFix/>
          </a:blip>
          <a:stretch>
            <a:fillRect/>
          </a:stretch>
        </p:blipFill>
        <p:spPr>
          <a:xfrm>
            <a:off x="4959375" y="3943975"/>
            <a:ext cx="3352800" cy="981075"/>
          </a:xfrm>
          <a:prstGeom prst="rect">
            <a:avLst/>
          </a:prstGeom>
          <a:noFill/>
          <a:ln>
            <a:noFill/>
          </a:ln>
        </p:spPr>
      </p:pic>
      <p:sp>
        <p:nvSpPr>
          <p:cNvPr id="191" name="Shape 191"/>
          <p:cNvSpPr/>
          <p:nvPr/>
        </p:nvSpPr>
        <p:spPr>
          <a:xfrm>
            <a:off x="75450" y="991300"/>
            <a:ext cx="3826500" cy="13290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UCSD SUSTAINABILITY RESOURCE CENTER</a:t>
            </a:r>
            <a:endParaRPr b="1" sz="2500">
              <a:solidFill>
                <a:srgbClr val="434343"/>
              </a:solidFill>
              <a:latin typeface="Open Sans"/>
              <a:ea typeface="Open Sans"/>
              <a:cs typeface="Open Sans"/>
              <a:sym typeface="Open Sans"/>
            </a:endParaRPr>
          </a:p>
        </p:txBody>
      </p:sp>
      <p:sp>
        <p:nvSpPr>
          <p:cNvPr id="192" name="Shape 192"/>
          <p:cNvSpPr/>
          <p:nvPr/>
        </p:nvSpPr>
        <p:spPr>
          <a:xfrm>
            <a:off x="90225" y="2592525"/>
            <a:ext cx="3811800" cy="10209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SCRIPPS INSTITUTE OF OCEANOGRAPHY</a:t>
            </a:r>
            <a:endParaRPr b="1" sz="2500">
              <a:solidFill>
                <a:srgbClr val="434343"/>
              </a:solidFill>
              <a:latin typeface="Open Sans"/>
              <a:ea typeface="Open Sans"/>
              <a:cs typeface="Open Sans"/>
              <a:sym typeface="Open Sans"/>
            </a:endParaRPr>
          </a:p>
        </p:txBody>
      </p:sp>
      <p:sp>
        <p:nvSpPr>
          <p:cNvPr id="193" name="Shape 193"/>
          <p:cNvSpPr/>
          <p:nvPr/>
        </p:nvSpPr>
        <p:spPr>
          <a:xfrm>
            <a:off x="90225" y="3885650"/>
            <a:ext cx="3811800" cy="8667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rgbClr val="434343"/>
                </a:solidFill>
                <a:latin typeface="Open Sans"/>
                <a:ea typeface="Open Sans"/>
                <a:cs typeface="Open Sans"/>
                <a:sym typeface="Open Sans"/>
              </a:rPr>
              <a:t>SIO 25</a:t>
            </a:r>
            <a:endParaRPr b="1" sz="2500">
              <a:solidFill>
                <a:srgbClr val="434343"/>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Shape 198"/>
          <p:cNvSpPr txBox="1"/>
          <p:nvPr>
            <p:ph type="title"/>
          </p:nvPr>
        </p:nvSpPr>
        <p:spPr>
          <a:xfrm>
            <a:off x="311700" y="216425"/>
            <a:ext cx="8520600" cy="707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Findings through Texts</a:t>
            </a:r>
            <a:endParaRPr/>
          </a:p>
        </p:txBody>
      </p:sp>
      <p:sp>
        <p:nvSpPr>
          <p:cNvPr id="199" name="Shape 199"/>
          <p:cNvSpPr txBox="1"/>
          <p:nvPr>
            <p:ph idx="1" type="body"/>
          </p:nvPr>
        </p:nvSpPr>
        <p:spPr>
          <a:xfrm>
            <a:off x="65000" y="1000025"/>
            <a:ext cx="4775700" cy="3979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000000"/>
              </a:buClr>
              <a:buSzPts val="1800"/>
              <a:buChar char="●"/>
            </a:pPr>
            <a:r>
              <a:rPr lang="en" sz="1800">
                <a:solidFill>
                  <a:srgbClr val="000000"/>
                </a:solidFill>
              </a:rPr>
              <a:t>“Failure is an incredibly powerful tool for learning. Designing experiments, prototypes, and interactions and testing them is at the heart of human-centered design. So is an understanding that not all of them are going to work. As we seek to solve big problems, we’re bound to fail. But if we adopt the right mindset, we’ll inevitably learn something from that failure.” (21, IDEO Human-Centered Design)</a:t>
            </a:r>
            <a:endParaRPr sz="1800">
              <a:solidFill>
                <a:srgbClr val="000000"/>
              </a:solidFill>
              <a:highlight>
                <a:srgbClr val="FFFFFF"/>
              </a:highlight>
            </a:endParaRPr>
          </a:p>
        </p:txBody>
      </p:sp>
      <p:pic>
        <p:nvPicPr>
          <p:cNvPr id="200" name="Shape 200"/>
          <p:cNvPicPr preferRelativeResize="0"/>
          <p:nvPr/>
        </p:nvPicPr>
        <p:blipFill rotWithShape="1">
          <a:blip r:embed="rId3">
            <a:alphaModFix/>
          </a:blip>
          <a:srcRect b="7538" l="0" r="0" t="9439"/>
          <a:stretch/>
        </p:blipFill>
        <p:spPr>
          <a:xfrm>
            <a:off x="5686875" y="140225"/>
            <a:ext cx="3305100" cy="1693450"/>
          </a:xfrm>
          <a:prstGeom prst="rect">
            <a:avLst/>
          </a:prstGeom>
          <a:noFill/>
          <a:ln>
            <a:noFill/>
          </a:ln>
        </p:spPr>
      </p:pic>
      <p:sp>
        <p:nvSpPr>
          <p:cNvPr id="201" name="Shape 201"/>
          <p:cNvSpPr txBox="1"/>
          <p:nvPr>
            <p:ph idx="1" type="body"/>
          </p:nvPr>
        </p:nvSpPr>
        <p:spPr>
          <a:xfrm>
            <a:off x="4840700" y="1755125"/>
            <a:ext cx="4227600" cy="32361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000000"/>
              </a:buClr>
              <a:buSzPts val="1800"/>
              <a:buChar char="●"/>
            </a:pPr>
            <a:r>
              <a:rPr lang="en" sz="1800">
                <a:solidFill>
                  <a:srgbClr val="000000"/>
                </a:solidFill>
              </a:rPr>
              <a:t>“In order to avoid losing all of the innovation potential you have just generated through ideation, we recommend a process of considered selection, by which you bring multiple ideas forward into prototyping, thus maintaining your innovation potential” (4, DSchool Design Thinking)</a:t>
            </a:r>
            <a:endParaRPr sz="1800">
              <a:solidFill>
                <a:srgbClr val="000000"/>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2" name="Shape 72"/>
        <p:cNvGrpSpPr/>
        <p:nvPr/>
      </p:nvGrpSpPr>
      <p:grpSpPr>
        <a:xfrm>
          <a:off x="0" y="0"/>
          <a:ext cx="0" cy="0"/>
          <a:chOff x="0" y="0"/>
          <a:chExt cx="0" cy="0"/>
        </a:xfrm>
      </p:grpSpPr>
      <p:sp>
        <p:nvSpPr>
          <p:cNvPr id="73" name="Shape 7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DESIGN PROBLEM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pic>
        <p:nvPicPr>
          <p:cNvPr id="78" name="Shape 78"/>
          <p:cNvPicPr preferRelativeResize="0"/>
          <p:nvPr/>
        </p:nvPicPr>
        <p:blipFill>
          <a:blip r:embed="rId3">
            <a:alphaModFix/>
          </a:blip>
          <a:stretch>
            <a:fillRect/>
          </a:stretch>
        </p:blipFill>
        <p:spPr>
          <a:xfrm>
            <a:off x="0" y="0"/>
            <a:ext cx="9144000" cy="1954400"/>
          </a:xfrm>
          <a:prstGeom prst="rect">
            <a:avLst/>
          </a:prstGeom>
          <a:noFill/>
          <a:ln>
            <a:noFill/>
          </a:ln>
        </p:spPr>
      </p:pic>
      <p:sp>
        <p:nvSpPr>
          <p:cNvPr id="79" name="Shape 79"/>
          <p:cNvSpPr txBox="1"/>
          <p:nvPr>
            <p:ph idx="1" type="body"/>
          </p:nvPr>
        </p:nvSpPr>
        <p:spPr>
          <a:xfrm>
            <a:off x="188500" y="2165075"/>
            <a:ext cx="4804800" cy="26985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000000"/>
              </a:buClr>
              <a:buSzPts val="1800"/>
              <a:buFont typeface="Open Sans Light"/>
              <a:buChar char="●"/>
            </a:pPr>
            <a:r>
              <a:rPr lang="en">
                <a:solidFill>
                  <a:srgbClr val="000000"/>
                </a:solidFill>
                <a:latin typeface="Open Sans Light"/>
                <a:ea typeface="Open Sans Light"/>
                <a:cs typeface="Open Sans Light"/>
                <a:sym typeface="Open Sans Light"/>
              </a:rPr>
              <a:t>Lack of awareness on the causes and effects of climate change and how it negatively harms people and the globe</a:t>
            </a:r>
            <a:endParaRPr>
              <a:solidFill>
                <a:srgbClr val="000000"/>
              </a:solidFill>
              <a:latin typeface="Open Sans Light"/>
              <a:ea typeface="Open Sans Light"/>
              <a:cs typeface="Open Sans Light"/>
              <a:sym typeface="Open Sans Light"/>
            </a:endParaRPr>
          </a:p>
          <a:p>
            <a:pPr indent="-342900" lvl="1" marL="914400" rtl="0">
              <a:spcBef>
                <a:spcPts val="0"/>
              </a:spcBef>
              <a:spcAft>
                <a:spcPts val="0"/>
              </a:spcAft>
              <a:buClr>
                <a:srgbClr val="000000"/>
              </a:buClr>
              <a:buSzPts val="1800"/>
              <a:buFont typeface="Open Sans Light"/>
              <a:buChar char="○"/>
            </a:pPr>
            <a:r>
              <a:rPr lang="en" sz="1800">
                <a:solidFill>
                  <a:srgbClr val="000000"/>
                </a:solidFill>
                <a:latin typeface="Open Sans Light"/>
                <a:ea typeface="Open Sans Light"/>
                <a:cs typeface="Open Sans Light"/>
                <a:sym typeface="Open Sans Light"/>
              </a:rPr>
              <a:t>different levels of knowledge</a:t>
            </a:r>
            <a:endParaRPr sz="1800">
              <a:solidFill>
                <a:srgbClr val="000000"/>
              </a:solidFill>
              <a:latin typeface="Open Sans Light"/>
              <a:ea typeface="Open Sans Light"/>
              <a:cs typeface="Open Sans Light"/>
              <a:sym typeface="Open Sans Light"/>
            </a:endParaRPr>
          </a:p>
          <a:p>
            <a:pPr indent="-342900" lvl="0" marL="457200" rtl="0">
              <a:spcBef>
                <a:spcPts val="0"/>
              </a:spcBef>
              <a:spcAft>
                <a:spcPts val="0"/>
              </a:spcAft>
              <a:buClr>
                <a:srgbClr val="000000"/>
              </a:buClr>
              <a:buSzPts val="1800"/>
              <a:buFont typeface="Open Sans Light"/>
              <a:buChar char="●"/>
            </a:pPr>
            <a:r>
              <a:rPr lang="en">
                <a:solidFill>
                  <a:srgbClr val="000000"/>
                </a:solidFill>
                <a:latin typeface="Open Sans Light"/>
                <a:ea typeface="Open Sans Light"/>
                <a:cs typeface="Open Sans Light"/>
                <a:sym typeface="Open Sans Light"/>
              </a:rPr>
              <a:t>Interviews conducted found that most feel somewhat knowledgeable on climate change issues, but do not feel directly affected by it</a:t>
            </a:r>
            <a:endParaRPr>
              <a:solidFill>
                <a:srgbClr val="000000"/>
              </a:solidFill>
              <a:latin typeface="Open Sans Light"/>
              <a:ea typeface="Open Sans Light"/>
              <a:cs typeface="Open Sans Light"/>
              <a:sym typeface="Open Sans Light"/>
            </a:endParaRPr>
          </a:p>
        </p:txBody>
      </p:sp>
      <p:pic>
        <p:nvPicPr>
          <p:cNvPr id="80" name="Shape 80"/>
          <p:cNvPicPr preferRelativeResize="0"/>
          <p:nvPr/>
        </p:nvPicPr>
        <p:blipFill>
          <a:blip r:embed="rId4">
            <a:alphaModFix/>
          </a:blip>
          <a:stretch>
            <a:fillRect/>
          </a:stretch>
        </p:blipFill>
        <p:spPr>
          <a:xfrm>
            <a:off x="5084475" y="2165075"/>
            <a:ext cx="3712776" cy="2517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pic>
        <p:nvPicPr>
          <p:cNvPr id="85" name="Shape 85"/>
          <p:cNvPicPr preferRelativeResize="0"/>
          <p:nvPr/>
        </p:nvPicPr>
        <p:blipFill rotWithShape="1">
          <a:blip r:embed="rId3">
            <a:alphaModFix/>
          </a:blip>
          <a:srcRect b="39280" l="918" r="1348" t="28146"/>
          <a:stretch/>
        </p:blipFill>
        <p:spPr>
          <a:xfrm>
            <a:off x="0" y="0"/>
            <a:ext cx="9144000" cy="1331025"/>
          </a:xfrm>
          <a:prstGeom prst="rect">
            <a:avLst/>
          </a:prstGeom>
          <a:noFill/>
          <a:ln>
            <a:noFill/>
          </a:ln>
        </p:spPr>
      </p:pic>
      <p:sp>
        <p:nvSpPr>
          <p:cNvPr id="86" name="Shape 86"/>
          <p:cNvSpPr txBox="1"/>
          <p:nvPr>
            <p:ph type="title"/>
          </p:nvPr>
        </p:nvSpPr>
        <p:spPr>
          <a:xfrm>
            <a:off x="226750" y="151575"/>
            <a:ext cx="8520600" cy="909000"/>
          </a:xfrm>
          <a:prstGeom prst="rect">
            <a:avLst/>
          </a:prstGeom>
          <a:solidFill>
            <a:srgbClr val="434343">
              <a:alpha val="69230"/>
            </a:srgbClr>
          </a:solidFill>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2400">
                <a:latin typeface="Open Sans"/>
                <a:ea typeface="Open Sans"/>
                <a:cs typeface="Open Sans"/>
                <a:sym typeface="Open Sans"/>
              </a:rPr>
              <a:t>2010 study conducted by Yale Project on Climate Change Communication</a:t>
            </a:r>
            <a:endParaRPr sz="2400">
              <a:latin typeface="Open Sans"/>
              <a:ea typeface="Open Sans"/>
              <a:cs typeface="Open Sans"/>
              <a:sym typeface="Open Sans"/>
            </a:endParaRPr>
          </a:p>
        </p:txBody>
      </p:sp>
      <p:sp>
        <p:nvSpPr>
          <p:cNvPr id="87" name="Shape 87"/>
          <p:cNvSpPr txBox="1"/>
          <p:nvPr>
            <p:ph idx="1" type="body"/>
          </p:nvPr>
        </p:nvSpPr>
        <p:spPr>
          <a:xfrm>
            <a:off x="311700" y="1434575"/>
            <a:ext cx="8520600" cy="31896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1900"/>
              <a:t>Found that:</a:t>
            </a:r>
            <a:endParaRPr sz="1900"/>
          </a:p>
          <a:p>
            <a:pPr indent="0" lvl="0" marL="0" rtl="0">
              <a:spcBef>
                <a:spcPts val="0"/>
              </a:spcBef>
              <a:spcAft>
                <a:spcPts val="0"/>
              </a:spcAft>
              <a:buNone/>
            </a:pPr>
            <a:r>
              <a:rPr lang="en" sz="1900"/>
              <a:t>• 57% know that the greenhouse effect refers to gases in the atmosphere that trap heat; </a:t>
            </a:r>
            <a:endParaRPr sz="1900"/>
          </a:p>
          <a:p>
            <a:pPr indent="0" lvl="0" marL="0" rtl="0">
              <a:spcBef>
                <a:spcPts val="1600"/>
              </a:spcBef>
              <a:spcAft>
                <a:spcPts val="0"/>
              </a:spcAft>
              <a:buNone/>
            </a:pPr>
            <a:r>
              <a:rPr lang="en" sz="1900"/>
              <a:t>• 50% of Americans understand that global warming is caused mostly by human activities;</a:t>
            </a:r>
            <a:endParaRPr sz="1900"/>
          </a:p>
          <a:p>
            <a:pPr indent="0" lvl="0" marL="0" rtl="0">
              <a:spcBef>
                <a:spcPts val="1600"/>
              </a:spcBef>
              <a:spcAft>
                <a:spcPts val="0"/>
              </a:spcAft>
              <a:buNone/>
            </a:pPr>
            <a:r>
              <a:rPr lang="en" sz="1900"/>
              <a:t> • 45% understand that carbon dioxide traps heat from the Earth’s surface; </a:t>
            </a:r>
            <a:endParaRPr sz="1900"/>
          </a:p>
          <a:p>
            <a:pPr indent="0" lvl="0" marL="0" rtl="0">
              <a:spcBef>
                <a:spcPts val="1600"/>
              </a:spcBef>
              <a:spcAft>
                <a:spcPts val="0"/>
              </a:spcAft>
              <a:buNone/>
            </a:pPr>
            <a:r>
              <a:rPr lang="en" sz="1900"/>
              <a:t>• 25% have ever heard of coral bleaching or ocean acidification</a:t>
            </a:r>
            <a:endParaRPr sz="1900"/>
          </a:p>
        </p:txBody>
      </p:sp>
      <p:sp>
        <p:nvSpPr>
          <p:cNvPr id="88" name="Shape 88"/>
          <p:cNvSpPr txBox="1"/>
          <p:nvPr>
            <p:ph idx="1" type="body"/>
          </p:nvPr>
        </p:nvSpPr>
        <p:spPr>
          <a:xfrm>
            <a:off x="2404025" y="4733500"/>
            <a:ext cx="6692400" cy="270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100"/>
              <a:t>http://environment.yale.edu/climate-communication-OFF/files/ClimateChangeKnowledge2010.pdf</a:t>
            </a:r>
            <a:endParaRPr sz="1100"/>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494375" y="113175"/>
            <a:ext cx="8520600" cy="7074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a:highlight>
                  <a:srgbClr val="FFFFFF"/>
                </a:highlight>
              </a:rPr>
              <a:t>Social, Physical, and Conceptual Dimensions </a:t>
            </a:r>
            <a:endParaRPr/>
          </a:p>
          <a:p>
            <a:pPr indent="0" lvl="0" marL="0" rtl="0">
              <a:lnSpc>
                <a:spcPct val="115000"/>
              </a:lnSpc>
              <a:spcBef>
                <a:spcPts val="0"/>
              </a:spcBef>
              <a:spcAft>
                <a:spcPts val="0"/>
              </a:spcAft>
              <a:buNone/>
            </a:pPr>
            <a:r>
              <a:t/>
            </a:r>
            <a:endParaRPr>
              <a:highlight>
                <a:srgbClr val="FFFFFF"/>
              </a:highlight>
            </a:endParaRPr>
          </a:p>
        </p:txBody>
      </p:sp>
      <p:graphicFrame>
        <p:nvGraphicFramePr>
          <p:cNvPr id="94" name="Shape 94"/>
          <p:cNvGraphicFramePr/>
          <p:nvPr/>
        </p:nvGraphicFramePr>
        <p:xfrm>
          <a:off x="311000" y="891600"/>
          <a:ext cx="3000000" cy="3000000"/>
        </p:xfrm>
        <a:graphic>
          <a:graphicData uri="http://schemas.openxmlformats.org/drawingml/2006/table">
            <a:tbl>
              <a:tblPr>
                <a:noFill/>
                <a:tableStyleId>{D75EF03C-0E99-4C9B-A212-93D9774E9A9D}</a:tableStyleId>
              </a:tblPr>
              <a:tblGrid>
                <a:gridCol w="2729200"/>
                <a:gridCol w="2717250"/>
                <a:gridCol w="3075550"/>
              </a:tblGrid>
              <a:tr h="606275">
                <a:tc>
                  <a:txBody>
                    <a:bodyPr>
                      <a:noAutofit/>
                    </a:bodyPr>
                    <a:lstStyle/>
                    <a:p>
                      <a:pPr indent="0" lvl="0" marL="0" algn="ctr">
                        <a:spcBef>
                          <a:spcPts val="0"/>
                        </a:spcBef>
                        <a:spcAft>
                          <a:spcPts val="0"/>
                        </a:spcAft>
                        <a:buNone/>
                      </a:pPr>
                      <a:r>
                        <a:rPr lang="en" sz="2000">
                          <a:solidFill>
                            <a:schemeClr val="accent4"/>
                          </a:solidFill>
                          <a:latin typeface="Roboto"/>
                          <a:ea typeface="Roboto"/>
                          <a:cs typeface="Roboto"/>
                          <a:sym typeface="Roboto"/>
                        </a:rPr>
                        <a:t>Social Dimensions</a:t>
                      </a:r>
                      <a:endParaRPr sz="2000">
                        <a:solidFill>
                          <a:schemeClr val="accent4"/>
                        </a:solidFill>
                        <a:latin typeface="Roboto"/>
                        <a:ea typeface="Roboto"/>
                        <a:cs typeface="Roboto"/>
                        <a:sym typeface="Roboto"/>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lgn="ctr">
                        <a:spcBef>
                          <a:spcPts val="0"/>
                        </a:spcBef>
                        <a:spcAft>
                          <a:spcPts val="0"/>
                        </a:spcAft>
                        <a:buNone/>
                      </a:pPr>
                      <a:r>
                        <a:rPr lang="en" sz="2000">
                          <a:solidFill>
                            <a:schemeClr val="accent4"/>
                          </a:solidFill>
                          <a:latin typeface="Roboto"/>
                          <a:ea typeface="Roboto"/>
                          <a:cs typeface="Roboto"/>
                          <a:sym typeface="Roboto"/>
                        </a:rPr>
                        <a:t>Physical Dimensions</a:t>
                      </a:r>
                      <a:endParaRPr sz="2000">
                        <a:solidFill>
                          <a:schemeClr val="accent4"/>
                        </a:solidFill>
                        <a:latin typeface="Roboto"/>
                        <a:ea typeface="Roboto"/>
                        <a:cs typeface="Roboto"/>
                        <a:sym typeface="Roboto"/>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lgn="ctr">
                        <a:spcBef>
                          <a:spcPts val="0"/>
                        </a:spcBef>
                        <a:spcAft>
                          <a:spcPts val="0"/>
                        </a:spcAft>
                        <a:buNone/>
                      </a:pPr>
                      <a:r>
                        <a:rPr lang="en" sz="2000">
                          <a:solidFill>
                            <a:schemeClr val="accent4"/>
                          </a:solidFill>
                          <a:latin typeface="Roboto"/>
                          <a:ea typeface="Roboto"/>
                          <a:cs typeface="Roboto"/>
                          <a:sym typeface="Roboto"/>
                        </a:rPr>
                        <a:t>Conceptual Dimensions</a:t>
                      </a:r>
                      <a:endParaRPr sz="2000">
                        <a:solidFill>
                          <a:schemeClr val="accent4"/>
                        </a:solidFill>
                        <a:latin typeface="Roboto"/>
                        <a:ea typeface="Roboto"/>
                        <a:cs typeface="Roboto"/>
                        <a:sym typeface="Roboto"/>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r>
              <a:tr h="1253475">
                <a:tc>
                  <a:txBody>
                    <a:bodyPr>
                      <a:noAutofit/>
                    </a:bodyPr>
                    <a:lstStyle/>
                    <a:p>
                      <a:pPr indent="0" lvl="0" marL="0" rtl="0">
                        <a:spcBef>
                          <a:spcPts val="0"/>
                        </a:spcBef>
                        <a:spcAft>
                          <a:spcPts val="0"/>
                        </a:spcAft>
                        <a:buNone/>
                      </a:pPr>
                      <a:r>
                        <a:rPr lang="en" sz="2000">
                          <a:latin typeface="Open Sans Light"/>
                          <a:ea typeface="Open Sans Light"/>
                          <a:cs typeface="Open Sans Light"/>
                          <a:sym typeface="Open Sans Light"/>
                        </a:rPr>
                        <a:t>Attractiveness/</a:t>
                      </a:r>
                      <a:endParaRPr sz="2000">
                        <a:latin typeface="Open Sans Light"/>
                        <a:ea typeface="Open Sans Light"/>
                        <a:cs typeface="Open Sans Light"/>
                        <a:sym typeface="Open Sans Light"/>
                      </a:endParaRPr>
                    </a:p>
                    <a:p>
                      <a:pPr indent="0" lvl="0" marL="0" rtl="0">
                        <a:spcBef>
                          <a:spcPts val="0"/>
                        </a:spcBef>
                        <a:spcAft>
                          <a:spcPts val="0"/>
                        </a:spcAft>
                        <a:buNone/>
                      </a:pPr>
                      <a:r>
                        <a:rPr lang="en" sz="2000">
                          <a:latin typeface="Open Sans Light"/>
                          <a:ea typeface="Open Sans Light"/>
                          <a:cs typeface="Open Sans Light"/>
                          <a:sym typeface="Open Sans Light"/>
                        </a:rPr>
                        <a:t>Marketing</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spcBef>
                          <a:spcPts val="0"/>
                        </a:spcBef>
                        <a:spcAft>
                          <a:spcPts val="0"/>
                        </a:spcAft>
                        <a:buNone/>
                      </a:pPr>
                      <a:r>
                        <a:rPr lang="en" sz="2000">
                          <a:latin typeface="Open Sans Light"/>
                          <a:ea typeface="Open Sans Light"/>
                          <a:cs typeface="Open Sans Light"/>
                          <a:sym typeface="Open Sans Light"/>
                        </a:rPr>
                        <a:t>Number of students to be reached</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spcBef>
                          <a:spcPts val="0"/>
                        </a:spcBef>
                        <a:spcAft>
                          <a:spcPts val="0"/>
                        </a:spcAft>
                        <a:buNone/>
                      </a:pPr>
                      <a:r>
                        <a:rPr lang="en" sz="2000">
                          <a:latin typeface="Open Sans Light"/>
                          <a:ea typeface="Open Sans Light"/>
                          <a:cs typeface="Open Sans Light"/>
                          <a:sym typeface="Open Sans Light"/>
                        </a:rPr>
                        <a:t>Changing Consciousness to positively affect climate change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r>
              <a:tr h="937325">
                <a:tc>
                  <a:txBody>
                    <a:bodyPr>
                      <a:noAutofit/>
                    </a:bodyPr>
                    <a:lstStyle/>
                    <a:p>
                      <a:pPr indent="0" lvl="0" marL="0">
                        <a:spcBef>
                          <a:spcPts val="0"/>
                        </a:spcBef>
                        <a:spcAft>
                          <a:spcPts val="0"/>
                        </a:spcAft>
                        <a:buNone/>
                      </a:pPr>
                      <a:r>
                        <a:rPr lang="en" sz="2000">
                          <a:latin typeface="Open Sans Light"/>
                          <a:ea typeface="Open Sans Light"/>
                          <a:cs typeface="Open Sans Light"/>
                          <a:sym typeface="Open Sans Light"/>
                        </a:rPr>
                        <a:t>Current Political Climate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spcBef>
                          <a:spcPts val="0"/>
                        </a:spcBef>
                        <a:spcAft>
                          <a:spcPts val="0"/>
                        </a:spcAft>
                        <a:buNone/>
                      </a:pPr>
                      <a:r>
                        <a:rPr lang="en" sz="2000">
                          <a:latin typeface="Open Sans Light"/>
                          <a:ea typeface="Open Sans Light"/>
                          <a:cs typeface="Open Sans Light"/>
                          <a:sym typeface="Open Sans Light"/>
                        </a:rPr>
                        <a:t>Size of UCSD Campus</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a:spcBef>
                          <a:spcPts val="0"/>
                        </a:spcBef>
                        <a:spcAft>
                          <a:spcPts val="0"/>
                        </a:spcAft>
                        <a:buNone/>
                      </a:pPr>
                      <a:r>
                        <a:rPr lang="en" sz="2000">
                          <a:latin typeface="Open Sans Light"/>
                          <a:ea typeface="Open Sans Light"/>
                          <a:cs typeface="Open Sans Light"/>
                          <a:sym typeface="Open Sans Light"/>
                        </a:rPr>
                        <a:t>Increasing lack of awareness for issue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r>
              <a:tr h="1168800">
                <a:tc>
                  <a:txBody>
                    <a:bodyPr>
                      <a:noAutofit/>
                    </a:bodyPr>
                    <a:lstStyle/>
                    <a:p>
                      <a:pPr indent="0" lvl="0" marL="0" rtl="0">
                        <a:spcBef>
                          <a:spcPts val="0"/>
                        </a:spcBef>
                        <a:spcAft>
                          <a:spcPts val="0"/>
                        </a:spcAft>
                        <a:buNone/>
                      </a:pPr>
                      <a:r>
                        <a:rPr lang="en" sz="2000">
                          <a:latin typeface="Open Sans Light"/>
                          <a:ea typeface="Open Sans Light"/>
                          <a:cs typeface="Open Sans Light"/>
                          <a:sym typeface="Open Sans Light"/>
                        </a:rPr>
                        <a:t>Existing ideologies that negatively affect climate change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rtl="0">
                        <a:spcBef>
                          <a:spcPts val="0"/>
                        </a:spcBef>
                        <a:spcAft>
                          <a:spcPts val="0"/>
                        </a:spcAft>
                        <a:buNone/>
                      </a:pPr>
                      <a:r>
                        <a:rPr lang="en" sz="2000">
                          <a:latin typeface="Open Sans Light"/>
                          <a:ea typeface="Open Sans Light"/>
                          <a:cs typeface="Open Sans Light"/>
                          <a:sym typeface="Open Sans Light"/>
                        </a:rPr>
                        <a:t>Respective homes of target audience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noAutofit/>
                    </a:bodyPr>
                    <a:lstStyle/>
                    <a:p>
                      <a:pPr indent="0" lvl="0" marL="0" rtl="0">
                        <a:spcBef>
                          <a:spcPts val="0"/>
                        </a:spcBef>
                        <a:spcAft>
                          <a:spcPts val="0"/>
                        </a:spcAft>
                        <a:buNone/>
                      </a:pPr>
                      <a:r>
                        <a:rPr lang="en" sz="2000">
                          <a:latin typeface="Open Sans Light"/>
                          <a:ea typeface="Open Sans Light"/>
                          <a:cs typeface="Open Sans Light"/>
                          <a:sym typeface="Open Sans Light"/>
                        </a:rPr>
                        <a:t>Climate change is affecting ecosystems and people</a:t>
                      </a:r>
                      <a:endParaRPr sz="2000">
                        <a:latin typeface="Open Sans Light"/>
                        <a:ea typeface="Open Sans Light"/>
                        <a:cs typeface="Open Sans Light"/>
                        <a:sym typeface="Open Sans Light"/>
                      </a:endParaRPr>
                    </a:p>
                  </a:txBody>
                  <a:tcPr marT="91425" marB="91425" marR="91425" marL="91425">
                    <a:lnL cap="flat" cmpd="sng" w="38100">
                      <a:solidFill>
                        <a:schemeClr val="accent3"/>
                      </a:solidFill>
                      <a:prstDash val="solid"/>
                      <a:round/>
                      <a:headEnd len="sm" w="sm" type="none"/>
                      <a:tailEnd len="sm" w="sm" type="none"/>
                    </a:lnL>
                    <a:lnR cap="flat" cmpd="sng" w="38100">
                      <a:solidFill>
                        <a:schemeClr val="accent3"/>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chemeClr val="accent3"/>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Shape 99"/>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TARGET AUDIENCE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pic>
        <p:nvPicPr>
          <p:cNvPr id="104" name="Shape 104"/>
          <p:cNvPicPr preferRelativeResize="0"/>
          <p:nvPr/>
        </p:nvPicPr>
        <p:blipFill rotWithShape="1">
          <a:blip r:embed="rId3">
            <a:alphaModFix/>
          </a:blip>
          <a:srcRect b="0" l="0" r="0" t="21636"/>
          <a:stretch/>
        </p:blipFill>
        <p:spPr>
          <a:xfrm>
            <a:off x="0" y="-101200"/>
            <a:ext cx="9144000" cy="1628675"/>
          </a:xfrm>
          <a:prstGeom prst="rect">
            <a:avLst/>
          </a:prstGeom>
          <a:noFill/>
          <a:ln>
            <a:noFill/>
          </a:ln>
        </p:spPr>
      </p:pic>
      <p:sp>
        <p:nvSpPr>
          <p:cNvPr id="105" name="Shape 105"/>
          <p:cNvSpPr txBox="1"/>
          <p:nvPr>
            <p:ph type="title"/>
          </p:nvPr>
        </p:nvSpPr>
        <p:spPr>
          <a:xfrm>
            <a:off x="5576050" y="-101200"/>
            <a:ext cx="3099600" cy="826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4000"/>
              <a:t>Target Audience</a:t>
            </a:r>
            <a:endParaRPr sz="4000"/>
          </a:p>
        </p:txBody>
      </p:sp>
      <p:sp>
        <p:nvSpPr>
          <p:cNvPr id="106" name="Shape 106"/>
          <p:cNvSpPr/>
          <p:nvPr/>
        </p:nvSpPr>
        <p:spPr>
          <a:xfrm>
            <a:off x="183400" y="1677475"/>
            <a:ext cx="2334000" cy="17361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rgbClr val="434343"/>
                </a:solidFill>
                <a:latin typeface="Open Sans"/>
                <a:ea typeface="Open Sans"/>
                <a:cs typeface="Open Sans"/>
                <a:sym typeface="Open Sans"/>
              </a:rPr>
              <a:t>Approximately</a:t>
            </a:r>
            <a:endParaRPr b="1" sz="1900">
              <a:solidFill>
                <a:srgbClr val="434343"/>
              </a:solidFill>
              <a:latin typeface="Open Sans"/>
              <a:ea typeface="Open Sans"/>
              <a:cs typeface="Open Sans"/>
              <a:sym typeface="Open Sans"/>
            </a:endParaRPr>
          </a:p>
          <a:p>
            <a:pPr indent="0" lvl="0" marL="0" rtl="0" algn="ctr">
              <a:spcBef>
                <a:spcPts val="0"/>
              </a:spcBef>
              <a:spcAft>
                <a:spcPts val="0"/>
              </a:spcAft>
              <a:buNone/>
            </a:pPr>
            <a:r>
              <a:rPr b="1" lang="en" sz="1900">
                <a:solidFill>
                  <a:srgbClr val="434343"/>
                </a:solidFill>
                <a:latin typeface="Open Sans"/>
                <a:ea typeface="Open Sans"/>
                <a:cs typeface="Open Sans"/>
                <a:sym typeface="Open Sans"/>
              </a:rPr>
              <a:t>35,816</a:t>
            </a:r>
            <a:endParaRPr b="1" sz="1900">
              <a:solidFill>
                <a:srgbClr val="434343"/>
              </a:solidFill>
              <a:latin typeface="Open Sans"/>
              <a:ea typeface="Open Sans"/>
              <a:cs typeface="Open Sans"/>
              <a:sym typeface="Open Sans"/>
            </a:endParaRPr>
          </a:p>
          <a:p>
            <a:pPr indent="0" lvl="0" marL="0" rtl="0" algn="ctr">
              <a:spcBef>
                <a:spcPts val="0"/>
              </a:spcBef>
              <a:spcAft>
                <a:spcPts val="0"/>
              </a:spcAft>
              <a:buNone/>
            </a:pPr>
            <a:r>
              <a:rPr b="1" lang="en" sz="1900">
                <a:solidFill>
                  <a:srgbClr val="434343"/>
                </a:solidFill>
                <a:latin typeface="Open Sans"/>
                <a:ea typeface="Open Sans"/>
                <a:cs typeface="Open Sans"/>
                <a:sym typeface="Open Sans"/>
              </a:rPr>
              <a:t>UCSD Undergraduates </a:t>
            </a:r>
            <a:endParaRPr b="1" sz="1900">
              <a:solidFill>
                <a:srgbClr val="434343"/>
              </a:solidFill>
              <a:latin typeface="Open Sans"/>
              <a:ea typeface="Open Sans"/>
              <a:cs typeface="Open Sans"/>
              <a:sym typeface="Open Sans"/>
            </a:endParaRPr>
          </a:p>
        </p:txBody>
      </p:sp>
      <p:sp>
        <p:nvSpPr>
          <p:cNvPr id="107" name="Shape 107"/>
          <p:cNvSpPr/>
          <p:nvPr/>
        </p:nvSpPr>
        <p:spPr>
          <a:xfrm>
            <a:off x="2277900" y="3132263"/>
            <a:ext cx="2334000" cy="17361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434343"/>
                </a:solidFill>
                <a:latin typeface="Open Sans"/>
                <a:ea typeface="Open Sans"/>
                <a:cs typeface="Open Sans"/>
                <a:sym typeface="Open Sans"/>
              </a:rPr>
              <a:t>13,507 females</a:t>
            </a:r>
            <a:endParaRPr b="1" sz="2000">
              <a:solidFill>
                <a:srgbClr val="434343"/>
              </a:solidFill>
              <a:latin typeface="Open Sans"/>
              <a:ea typeface="Open Sans"/>
              <a:cs typeface="Open Sans"/>
              <a:sym typeface="Open Sans"/>
            </a:endParaRPr>
          </a:p>
          <a:p>
            <a:pPr indent="0" lvl="0" marL="0" rtl="0" algn="ctr">
              <a:spcBef>
                <a:spcPts val="1000"/>
              </a:spcBef>
              <a:spcAft>
                <a:spcPts val="1000"/>
              </a:spcAft>
              <a:buNone/>
            </a:pPr>
            <a:r>
              <a:rPr b="1" lang="en" sz="2000">
                <a:solidFill>
                  <a:srgbClr val="434343"/>
                </a:solidFill>
                <a:latin typeface="Open Sans"/>
                <a:ea typeface="Open Sans"/>
                <a:cs typeface="Open Sans"/>
                <a:sym typeface="Open Sans"/>
              </a:rPr>
              <a:t>14,554 males</a:t>
            </a:r>
            <a:endParaRPr b="1" sz="2000">
              <a:solidFill>
                <a:srgbClr val="434343"/>
              </a:solidFill>
            </a:endParaRPr>
          </a:p>
        </p:txBody>
      </p:sp>
      <p:sp>
        <p:nvSpPr>
          <p:cNvPr id="108" name="Shape 108"/>
          <p:cNvSpPr/>
          <p:nvPr/>
        </p:nvSpPr>
        <p:spPr>
          <a:xfrm>
            <a:off x="4480825" y="1677475"/>
            <a:ext cx="2334000" cy="17361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434343"/>
                </a:solidFill>
                <a:latin typeface="Open Sans"/>
                <a:ea typeface="Open Sans"/>
                <a:cs typeface="Open Sans"/>
                <a:sym typeface="Open Sans"/>
              </a:rPr>
              <a:t>According to statistics from the 2016-2017 academic year</a:t>
            </a:r>
            <a:endParaRPr b="1" sz="1800">
              <a:solidFill>
                <a:srgbClr val="434343"/>
              </a:solidFill>
              <a:latin typeface="Open Sans"/>
              <a:ea typeface="Open Sans"/>
              <a:cs typeface="Open Sans"/>
              <a:sym typeface="Open Sans"/>
            </a:endParaRPr>
          </a:p>
        </p:txBody>
      </p:sp>
      <p:sp>
        <p:nvSpPr>
          <p:cNvPr id="109" name="Shape 109"/>
          <p:cNvSpPr/>
          <p:nvPr/>
        </p:nvSpPr>
        <p:spPr>
          <a:xfrm>
            <a:off x="6598100" y="3132263"/>
            <a:ext cx="2334000" cy="1736100"/>
          </a:xfrm>
          <a:prstGeom prst="flowChartAlternateProcess">
            <a:avLst/>
          </a:prstGeom>
          <a:solidFill>
            <a:schemeClr val="accent3"/>
          </a:solid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1000"/>
              </a:spcAft>
              <a:buNone/>
            </a:pPr>
            <a:r>
              <a:rPr b="1" lang="en" sz="1900">
                <a:solidFill>
                  <a:srgbClr val="434343"/>
                </a:solidFill>
                <a:latin typeface="Open Sans"/>
                <a:ea typeface="Open Sans"/>
                <a:cs typeface="Open Sans"/>
                <a:sym typeface="Open Sans"/>
              </a:rPr>
              <a:t>Students living both on and off campus </a:t>
            </a:r>
            <a:endParaRPr b="1" sz="1900">
              <a:solidFill>
                <a:srgbClr val="43434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Shape 114"/>
          <p:cNvSpPr txBox="1"/>
          <p:nvPr>
            <p:ph idx="1" type="body"/>
          </p:nvPr>
        </p:nvSpPr>
        <p:spPr>
          <a:xfrm>
            <a:off x="234475" y="944725"/>
            <a:ext cx="4929000" cy="3892500"/>
          </a:xfrm>
          <a:prstGeom prst="rect">
            <a:avLst/>
          </a:prstGeom>
        </p:spPr>
        <p:txBody>
          <a:bodyPr anchorCtr="0" anchor="t" bIns="91425" lIns="91425" spcFirstLastPara="1" rIns="91425" wrap="square" tIns="91425">
            <a:noAutofit/>
          </a:bodyPr>
          <a:lstStyle/>
          <a:p>
            <a:pPr indent="-330200" lvl="0" marL="457200" rtl="0">
              <a:spcBef>
                <a:spcPts val="0"/>
              </a:spcBef>
              <a:spcAft>
                <a:spcPts val="0"/>
              </a:spcAft>
              <a:buSzPts val="1600"/>
              <a:buFont typeface="Open Sans Light"/>
              <a:buChar char="●"/>
            </a:pPr>
            <a:r>
              <a:rPr lang="en" sz="1600">
                <a:latin typeface="Open Sans Light"/>
                <a:ea typeface="Open Sans Light"/>
                <a:cs typeface="Open Sans Light"/>
                <a:sym typeface="Open Sans Light"/>
              </a:rPr>
              <a:t>We operate on a very sensory-based level of experience, knowledge, and awareness</a:t>
            </a:r>
            <a:endParaRPr sz="1600">
              <a:latin typeface="Open Sans Light"/>
              <a:ea typeface="Open Sans Light"/>
              <a:cs typeface="Open Sans Light"/>
              <a:sym typeface="Open Sans Light"/>
            </a:endParaRPr>
          </a:p>
          <a:p>
            <a:pPr indent="-330200" lvl="1" marL="914400" rtl="0">
              <a:spcBef>
                <a:spcPts val="0"/>
              </a:spcBef>
              <a:spcAft>
                <a:spcPts val="0"/>
              </a:spcAft>
              <a:buSzPts val="1600"/>
              <a:buFont typeface="Open Sans Light"/>
              <a:buChar char="○"/>
            </a:pPr>
            <a:r>
              <a:rPr lang="en" sz="1600">
                <a:latin typeface="Open Sans Light"/>
                <a:ea typeface="Open Sans Light"/>
                <a:cs typeface="Open Sans Light"/>
                <a:sym typeface="Open Sans Light"/>
              </a:rPr>
              <a:t>We can’t “see” it, so it’s not really an issue?</a:t>
            </a:r>
            <a:endParaRPr sz="1600">
              <a:latin typeface="Open Sans Light"/>
              <a:ea typeface="Open Sans Light"/>
              <a:cs typeface="Open Sans Light"/>
              <a:sym typeface="Open Sans Light"/>
            </a:endParaRPr>
          </a:p>
          <a:p>
            <a:pPr indent="-330200" lvl="0" marL="457200" rtl="0">
              <a:spcBef>
                <a:spcPts val="0"/>
              </a:spcBef>
              <a:spcAft>
                <a:spcPts val="0"/>
              </a:spcAft>
              <a:buSzPts val="1600"/>
              <a:buFont typeface="Open Sans Light"/>
              <a:buChar char="●"/>
            </a:pPr>
            <a:r>
              <a:rPr lang="en" sz="1600">
                <a:latin typeface="Open Sans Light"/>
                <a:ea typeface="Open Sans Light"/>
                <a:cs typeface="Open Sans Light"/>
                <a:sym typeface="Open Sans Light"/>
              </a:rPr>
              <a:t>There is a natural social inclination for imitation and repetition amongst people that coexist in the same social atmospheres</a:t>
            </a:r>
            <a:endParaRPr sz="1600">
              <a:latin typeface="Open Sans Light"/>
              <a:ea typeface="Open Sans Light"/>
              <a:cs typeface="Open Sans Light"/>
              <a:sym typeface="Open Sans Light"/>
            </a:endParaRPr>
          </a:p>
          <a:p>
            <a:pPr indent="-330200" lvl="1" marL="914400" rtl="0">
              <a:spcBef>
                <a:spcPts val="0"/>
              </a:spcBef>
              <a:spcAft>
                <a:spcPts val="0"/>
              </a:spcAft>
              <a:buSzPts val="1600"/>
              <a:buFont typeface="Open Sans Light"/>
              <a:buChar char="○"/>
            </a:pPr>
            <a:r>
              <a:rPr lang="en" sz="1600">
                <a:latin typeface="Open Sans Light"/>
                <a:ea typeface="Open Sans Light"/>
                <a:cs typeface="Open Sans Light"/>
                <a:sym typeface="Open Sans Light"/>
              </a:rPr>
              <a:t>“If everyone else is ignoring something, then so can I”</a:t>
            </a:r>
            <a:endParaRPr sz="1600">
              <a:latin typeface="Open Sans Light"/>
              <a:ea typeface="Open Sans Light"/>
              <a:cs typeface="Open Sans Light"/>
              <a:sym typeface="Open Sans Light"/>
            </a:endParaRPr>
          </a:p>
          <a:p>
            <a:pPr indent="-330200" lvl="0" marL="457200">
              <a:spcBef>
                <a:spcPts val="0"/>
              </a:spcBef>
              <a:spcAft>
                <a:spcPts val="0"/>
              </a:spcAft>
              <a:buSzPts val="1600"/>
              <a:buFont typeface="Open Sans Light"/>
              <a:buChar char="●"/>
            </a:pPr>
            <a:r>
              <a:rPr lang="en" sz="1600">
                <a:latin typeface="Open Sans Light"/>
                <a:ea typeface="Open Sans Light"/>
                <a:cs typeface="Open Sans Light"/>
                <a:sym typeface="Open Sans Light"/>
              </a:rPr>
              <a:t>University students struggle with gauging how much of an impact climate change actually has on their lives, despite accepting that it exists</a:t>
            </a:r>
            <a:endParaRPr sz="1600">
              <a:latin typeface="Open Sans Light"/>
              <a:ea typeface="Open Sans Light"/>
              <a:cs typeface="Open Sans Light"/>
              <a:sym typeface="Open Sans Light"/>
            </a:endParaRPr>
          </a:p>
          <a:p>
            <a:pPr indent="-330200" lvl="0" marL="457200" rtl="0">
              <a:spcBef>
                <a:spcPts val="0"/>
              </a:spcBef>
              <a:spcAft>
                <a:spcPts val="0"/>
              </a:spcAft>
              <a:buSzPts val="1600"/>
              <a:buFont typeface="Open Sans Light"/>
              <a:buChar char="●"/>
            </a:pPr>
            <a:r>
              <a:rPr lang="en" sz="1600">
                <a:latin typeface="Open Sans Light"/>
                <a:ea typeface="Open Sans Light"/>
                <a:cs typeface="Open Sans Light"/>
                <a:sym typeface="Open Sans Light"/>
              </a:rPr>
              <a:t>Education comes first!</a:t>
            </a:r>
            <a:endParaRPr sz="1600">
              <a:latin typeface="Open Sans Light"/>
              <a:ea typeface="Open Sans Light"/>
              <a:cs typeface="Open Sans Light"/>
              <a:sym typeface="Open Sans Light"/>
            </a:endParaRPr>
          </a:p>
          <a:p>
            <a:pPr indent="-330200" lvl="1" marL="914400" rtl="0">
              <a:spcBef>
                <a:spcPts val="0"/>
              </a:spcBef>
              <a:spcAft>
                <a:spcPts val="0"/>
              </a:spcAft>
              <a:buSzPts val="1600"/>
              <a:buFont typeface="Open Sans Light"/>
              <a:buChar char="○"/>
            </a:pPr>
            <a:r>
              <a:rPr lang="en" sz="1600">
                <a:latin typeface="Open Sans Light"/>
                <a:ea typeface="Open Sans Light"/>
                <a:cs typeface="Open Sans Light"/>
                <a:sym typeface="Open Sans Light"/>
              </a:rPr>
              <a:t>Students are busy, and often inflexible</a:t>
            </a:r>
            <a:endParaRPr sz="1600">
              <a:latin typeface="Open Sans Light"/>
              <a:ea typeface="Open Sans Light"/>
              <a:cs typeface="Open Sans Light"/>
              <a:sym typeface="Open Sans Light"/>
            </a:endParaRPr>
          </a:p>
        </p:txBody>
      </p:sp>
      <p:sp>
        <p:nvSpPr>
          <p:cNvPr id="115" name="Shape 115"/>
          <p:cNvSpPr txBox="1"/>
          <p:nvPr>
            <p:ph type="title"/>
          </p:nvPr>
        </p:nvSpPr>
        <p:spPr>
          <a:xfrm>
            <a:off x="234475" y="190150"/>
            <a:ext cx="8520600" cy="707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Psychographics &amp; Tendencies</a:t>
            </a:r>
            <a:endParaRPr/>
          </a:p>
        </p:txBody>
      </p:sp>
      <p:pic>
        <p:nvPicPr>
          <p:cNvPr descr="1425_3.jpg" id="116" name="Shape 116"/>
          <p:cNvPicPr preferRelativeResize="0"/>
          <p:nvPr/>
        </p:nvPicPr>
        <p:blipFill rotWithShape="1">
          <a:blip r:embed="rId3">
            <a:alphaModFix/>
          </a:blip>
          <a:srcRect b="0" l="0" r="0" t="24902"/>
          <a:stretch/>
        </p:blipFill>
        <p:spPr>
          <a:xfrm>
            <a:off x="5393100" y="2010650"/>
            <a:ext cx="3598499" cy="2826626"/>
          </a:xfrm>
          <a:prstGeom prst="rect">
            <a:avLst/>
          </a:prstGeom>
          <a:noFill/>
          <a:ln>
            <a:noFill/>
          </a:ln>
        </p:spPr>
      </p:pic>
      <p:pic>
        <p:nvPicPr>
          <p:cNvPr id="117" name="Shape 117"/>
          <p:cNvPicPr preferRelativeResize="0"/>
          <p:nvPr/>
        </p:nvPicPr>
        <p:blipFill rotWithShape="1">
          <a:blip r:embed="rId4">
            <a:alphaModFix/>
          </a:blip>
          <a:srcRect b="26231" l="0" r="0" t="0"/>
          <a:stretch/>
        </p:blipFill>
        <p:spPr>
          <a:xfrm>
            <a:off x="5393100" y="95350"/>
            <a:ext cx="3598500" cy="2000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Shape 122"/>
          <p:cNvSpPr txBox="1"/>
          <p:nvPr>
            <p:ph idx="1" type="body"/>
          </p:nvPr>
        </p:nvSpPr>
        <p:spPr>
          <a:xfrm>
            <a:off x="83100" y="723025"/>
            <a:ext cx="5130000" cy="3922200"/>
          </a:xfrm>
          <a:prstGeom prst="rect">
            <a:avLst/>
          </a:prstGeom>
        </p:spPr>
        <p:txBody>
          <a:bodyPr anchorCtr="0" anchor="t" bIns="91425" lIns="91425" spcFirstLastPara="1" rIns="91425" wrap="square" tIns="91425">
            <a:noAutofit/>
          </a:bodyPr>
          <a:lstStyle/>
          <a:p>
            <a:pPr indent="-336550" lvl="0" marL="457200" rtl="0">
              <a:spcBef>
                <a:spcPts val="0"/>
              </a:spcBef>
              <a:spcAft>
                <a:spcPts val="0"/>
              </a:spcAft>
              <a:buSzPts val="1700"/>
              <a:buFont typeface="Open Sans Light"/>
              <a:buChar char="●"/>
            </a:pPr>
            <a:r>
              <a:rPr lang="en" sz="1700">
                <a:latin typeface="Open Sans Light"/>
                <a:ea typeface="Open Sans Light"/>
                <a:cs typeface="Open Sans Light"/>
                <a:sym typeface="Open Sans Light"/>
              </a:rPr>
              <a:t>Students are our future!</a:t>
            </a:r>
            <a:endParaRPr sz="1700">
              <a:latin typeface="Open Sans Light"/>
              <a:ea typeface="Open Sans Light"/>
              <a:cs typeface="Open Sans Light"/>
              <a:sym typeface="Open Sans Light"/>
            </a:endParaRPr>
          </a:p>
          <a:p>
            <a:pPr indent="-336550" lvl="1" marL="914400" rtl="0">
              <a:spcBef>
                <a:spcPts val="0"/>
              </a:spcBef>
              <a:spcAft>
                <a:spcPts val="0"/>
              </a:spcAft>
              <a:buSzPts val="1700"/>
              <a:buFont typeface="Open Sans Light"/>
              <a:buChar char="○"/>
            </a:pPr>
            <a:r>
              <a:rPr lang="en" sz="1700">
                <a:latin typeface="Open Sans Light"/>
                <a:ea typeface="Open Sans Light"/>
                <a:cs typeface="Open Sans Light"/>
                <a:sym typeface="Open Sans Light"/>
              </a:rPr>
              <a:t>“students also express their concern for the planet through green majors such as environmental science, sustainability and environmental policy” (Vendituoli)</a:t>
            </a:r>
            <a:endParaRPr sz="1700">
              <a:latin typeface="Open Sans Light"/>
              <a:ea typeface="Open Sans Light"/>
              <a:cs typeface="Open Sans Light"/>
              <a:sym typeface="Open Sans Light"/>
            </a:endParaRPr>
          </a:p>
          <a:p>
            <a:pPr indent="-336550" lvl="0" marL="457200" rtl="0">
              <a:spcBef>
                <a:spcPts val="0"/>
              </a:spcBef>
              <a:spcAft>
                <a:spcPts val="0"/>
              </a:spcAft>
              <a:buSzPts val="1700"/>
              <a:buFont typeface="Open Sans Light"/>
              <a:buChar char="●"/>
            </a:pPr>
            <a:r>
              <a:rPr lang="en" sz="1700">
                <a:latin typeface="Open Sans Light"/>
                <a:ea typeface="Open Sans Light"/>
                <a:cs typeface="Open Sans Light"/>
                <a:sym typeface="Open Sans Light"/>
              </a:rPr>
              <a:t>The dimensions of a college student body are incredibly large and diverse</a:t>
            </a:r>
            <a:endParaRPr sz="1700">
              <a:latin typeface="Open Sans Light"/>
              <a:ea typeface="Open Sans Light"/>
              <a:cs typeface="Open Sans Light"/>
              <a:sym typeface="Open Sans Light"/>
            </a:endParaRPr>
          </a:p>
          <a:p>
            <a:pPr indent="-336550" lvl="1" marL="914400" rtl="0">
              <a:spcBef>
                <a:spcPts val="0"/>
              </a:spcBef>
              <a:spcAft>
                <a:spcPts val="0"/>
              </a:spcAft>
              <a:buSzPts val="1700"/>
              <a:buFont typeface="Open Sans Light"/>
              <a:buChar char="○"/>
            </a:pPr>
            <a:r>
              <a:rPr lang="en" sz="1700">
                <a:latin typeface="Open Sans Light"/>
                <a:ea typeface="Open Sans Light"/>
                <a:cs typeface="Open Sans Light"/>
                <a:sym typeface="Open Sans Light"/>
              </a:rPr>
              <a:t>“college students represent a unique subset of the population because of their exposure to climate topics in school, recent exposure to catastrophic disaster events, and their position as future leaders and policymakers” (Phillips, et al.)</a:t>
            </a:r>
            <a:endParaRPr sz="1700">
              <a:latin typeface="Open Sans Light"/>
              <a:ea typeface="Open Sans Light"/>
              <a:cs typeface="Open Sans Light"/>
              <a:sym typeface="Open Sans Light"/>
            </a:endParaRPr>
          </a:p>
        </p:txBody>
      </p:sp>
      <p:sp>
        <p:nvSpPr>
          <p:cNvPr id="123" name="Shape 123"/>
          <p:cNvSpPr txBox="1"/>
          <p:nvPr>
            <p:ph type="title"/>
          </p:nvPr>
        </p:nvSpPr>
        <p:spPr>
          <a:xfrm>
            <a:off x="311700" y="15625"/>
            <a:ext cx="8520600" cy="707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Relevance</a:t>
            </a:r>
            <a:endParaRPr/>
          </a:p>
        </p:txBody>
      </p:sp>
      <p:pic>
        <p:nvPicPr>
          <p:cNvPr descr="2016_06_03_5772_1464954159._large.jpg" id="124" name="Shape 124"/>
          <p:cNvPicPr preferRelativeResize="0"/>
          <p:nvPr/>
        </p:nvPicPr>
        <p:blipFill>
          <a:blip r:embed="rId3">
            <a:alphaModFix/>
          </a:blip>
          <a:stretch>
            <a:fillRect/>
          </a:stretch>
        </p:blipFill>
        <p:spPr>
          <a:xfrm>
            <a:off x="5213175" y="1096875"/>
            <a:ext cx="3848700" cy="2555537"/>
          </a:xfrm>
          <a:prstGeom prst="rect">
            <a:avLst/>
          </a:prstGeom>
          <a:noFill/>
          <a:ln>
            <a:noFill/>
          </a:ln>
        </p:spPr>
      </p:pic>
      <p:pic>
        <p:nvPicPr>
          <p:cNvPr id="125" name="Shape 125"/>
          <p:cNvPicPr preferRelativeResize="0"/>
          <p:nvPr/>
        </p:nvPicPr>
        <p:blipFill rotWithShape="1">
          <a:blip r:embed="rId4">
            <a:alphaModFix/>
          </a:blip>
          <a:srcRect b="-18379" l="0" r="0" t="18380"/>
          <a:stretch/>
        </p:blipFill>
        <p:spPr>
          <a:xfrm>
            <a:off x="5213175" y="87650"/>
            <a:ext cx="3848700" cy="2100650"/>
          </a:xfrm>
          <a:prstGeom prst="rect">
            <a:avLst/>
          </a:prstGeom>
          <a:noFill/>
          <a:ln>
            <a:noFill/>
          </a:ln>
        </p:spPr>
      </p:pic>
      <p:pic>
        <p:nvPicPr>
          <p:cNvPr id="126" name="Shape 126"/>
          <p:cNvPicPr preferRelativeResize="0"/>
          <p:nvPr/>
        </p:nvPicPr>
        <p:blipFill>
          <a:blip r:embed="rId5">
            <a:alphaModFix/>
          </a:blip>
          <a:stretch>
            <a:fillRect/>
          </a:stretch>
        </p:blipFill>
        <p:spPr>
          <a:xfrm>
            <a:off x="5213175" y="3200000"/>
            <a:ext cx="3848699" cy="1737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